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66"/>
  </p:notesMasterIdLst>
  <p:sldIdLst>
    <p:sldId id="256" r:id="rId2"/>
    <p:sldId id="260" r:id="rId3"/>
    <p:sldId id="372" r:id="rId4"/>
    <p:sldId id="379" r:id="rId5"/>
    <p:sldId id="259" r:id="rId6"/>
    <p:sldId id="344" r:id="rId7"/>
    <p:sldId id="314" r:id="rId8"/>
    <p:sldId id="373" r:id="rId9"/>
    <p:sldId id="315" r:id="rId10"/>
    <p:sldId id="316" r:id="rId11"/>
    <p:sldId id="318" r:id="rId12"/>
    <p:sldId id="342" r:id="rId13"/>
    <p:sldId id="330" r:id="rId14"/>
    <p:sldId id="332" r:id="rId15"/>
    <p:sldId id="326" r:id="rId16"/>
    <p:sldId id="323" r:id="rId17"/>
    <p:sldId id="320" r:id="rId18"/>
    <p:sldId id="335" r:id="rId19"/>
    <p:sldId id="327" r:id="rId20"/>
    <p:sldId id="334" r:id="rId21"/>
    <p:sldId id="336" r:id="rId22"/>
    <p:sldId id="329" r:id="rId23"/>
    <p:sldId id="324" r:id="rId24"/>
    <p:sldId id="337" r:id="rId25"/>
    <p:sldId id="345" r:id="rId26"/>
    <p:sldId id="338" r:id="rId27"/>
    <p:sldId id="325" r:id="rId28"/>
    <p:sldId id="339" r:id="rId29"/>
    <p:sldId id="340" r:id="rId30"/>
    <p:sldId id="346" r:id="rId31"/>
    <p:sldId id="333" r:id="rId32"/>
    <p:sldId id="341" r:id="rId33"/>
    <p:sldId id="375" r:id="rId34"/>
    <p:sldId id="348" r:id="rId35"/>
    <p:sldId id="349" r:id="rId36"/>
    <p:sldId id="347" r:id="rId37"/>
    <p:sldId id="358" r:id="rId38"/>
    <p:sldId id="351" r:id="rId39"/>
    <p:sldId id="352" r:id="rId40"/>
    <p:sldId id="353" r:id="rId41"/>
    <p:sldId id="350" r:id="rId42"/>
    <p:sldId id="359" r:id="rId43"/>
    <p:sldId id="355" r:id="rId44"/>
    <p:sldId id="356" r:id="rId45"/>
    <p:sldId id="357" r:id="rId46"/>
    <p:sldId id="354" r:id="rId47"/>
    <p:sldId id="360" r:id="rId48"/>
    <p:sldId id="361" r:id="rId49"/>
    <p:sldId id="363" r:id="rId50"/>
    <p:sldId id="370" r:id="rId51"/>
    <p:sldId id="364" r:id="rId52"/>
    <p:sldId id="371" r:id="rId53"/>
    <p:sldId id="366" r:id="rId54"/>
    <p:sldId id="362" r:id="rId55"/>
    <p:sldId id="378" r:id="rId56"/>
    <p:sldId id="367" r:id="rId57"/>
    <p:sldId id="368" r:id="rId58"/>
    <p:sldId id="369" r:id="rId59"/>
    <p:sldId id="365" r:id="rId60"/>
    <p:sldId id="376" r:id="rId61"/>
    <p:sldId id="377" r:id="rId62"/>
    <p:sldId id="258" r:id="rId63"/>
    <p:sldId id="374" r:id="rId64"/>
    <p:sldId id="286" r:id="rId65"/>
  </p:sldIdLst>
  <p:sldSz cx="9144000" cy="5143500" type="screen16x9"/>
  <p:notesSz cx="6858000" cy="9144000"/>
  <p:embeddedFontLst>
    <p:embeddedFont>
      <p:font typeface="Bebas Neue" panose="020B0604020202020204" charset="0"/>
      <p:regular r:id="rId67"/>
    </p:embeddedFont>
    <p:embeddedFont>
      <p:font typeface="Fira Sans Extra Condensed Medium" panose="020B0604020202020204" charset="0"/>
      <p:regular r:id="rId68"/>
      <p:bold r:id="rId69"/>
      <p:italic r:id="rId70"/>
      <p:boldItalic r:id="rId71"/>
    </p:embeddedFont>
    <p:embeddedFont>
      <p:font typeface="Lucida Console" panose="020B0609040504020204" pitchFamily="49" charset="0"/>
      <p:regular r:id="rId72"/>
    </p:embeddedFont>
    <p:embeddedFont>
      <p:font typeface="Overpass" panose="020B0604020202020204" charset="0"/>
      <p:regular r:id="rId73"/>
      <p:bold r:id="rId74"/>
      <p:italic r:id="rId75"/>
      <p:boldItalic r:id="rId76"/>
    </p:embeddedFont>
    <p:embeddedFont>
      <p:font typeface="Overpass ExtraLight" panose="020B0604020202020204" charset="0"/>
      <p:regular r:id="rId77"/>
      <p:bold r:id="rId78"/>
      <p:italic r:id="rId79"/>
      <p:boldItalic r:id="rId80"/>
    </p:embeddedFont>
    <p:embeddedFont>
      <p:font typeface="Overpass Light" panose="020B0604020202020204" charset="0"/>
      <p:regular r:id="rId81"/>
      <p:bold r:id="rId82"/>
      <p:italic r:id="rId83"/>
      <p:boldItalic r:id="rId84"/>
    </p:embeddedFont>
    <p:embeddedFont>
      <p:font typeface="Roboto Slab Light" panose="020B0604020202020204" charset="0"/>
      <p:regular r:id="rId85"/>
      <p:bold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897CD2-1910-4AAA-8865-FC7306BD60A3}">
  <a:tblStyle styleId="{57897CD2-1910-4AAA-8865-FC7306BD60A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62"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2.fntdata"/><Relationship Id="rId84" Type="http://schemas.openxmlformats.org/officeDocument/2006/relationships/font" Target="fonts/font18.fntdata"/><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80" Type="http://schemas.openxmlformats.org/officeDocument/2006/relationships/font" Target="fonts/font14.fntdata"/><Relationship Id="rId85"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font" Target="fonts/font17.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font" Target="fonts/font15.fntdata"/><Relationship Id="rId86"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font" Target="fonts/font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notesMaster" Target="notesMasters/notesMaster1.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font" Target="fonts/font16.fntdata"/><Relationship Id="rId19" Type="http://schemas.openxmlformats.org/officeDocument/2006/relationships/slide" Target="slides/slide1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4612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15138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2142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9281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576512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84339e5801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84339e5801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74434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573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74555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8084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16286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84339e580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84339e580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827306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970002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48520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92850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75701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80424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0388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37213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02822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8315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77d29277cd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77d29277cd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14789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29561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7109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23098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48209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5496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5285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5202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4169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90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91420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2493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25737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66670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9812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984483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43773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91782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64062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07953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60060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42097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15134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8881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930179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980217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84339e580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84339e580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9"/>
        <p:cNvGrpSpPr/>
        <p:nvPr/>
      </p:nvGrpSpPr>
      <p:grpSpPr>
        <a:xfrm>
          <a:off x="0" y="0"/>
          <a:ext cx="0" cy="0"/>
          <a:chOff x="0" y="0"/>
          <a:chExt cx="0" cy="0"/>
        </a:xfrm>
      </p:grpSpPr>
      <p:sp>
        <p:nvSpPr>
          <p:cNvPr id="2540" name="Google Shape;2540;g77a667ef0f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1" name="Google Shape;2541;g77a667ef0f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89193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83101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35193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954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94450" y="2571750"/>
            <a:ext cx="9308100" cy="258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103225" y="2571750"/>
            <a:ext cx="8940900" cy="2481600"/>
            <a:chOff x="103225" y="2571750"/>
            <a:chExt cx="8940900" cy="2481600"/>
          </a:xfrm>
        </p:grpSpPr>
        <p:cxnSp>
          <p:nvCxnSpPr>
            <p:cNvPr id="12" name="Google Shape;12;p2"/>
            <p:cNvCxnSpPr/>
            <p:nvPr/>
          </p:nvCxnSpPr>
          <p:spPr>
            <a:xfrm>
              <a:off x="1032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3" name="Google Shape;13;p2"/>
            <p:cNvCxnSpPr/>
            <p:nvPr/>
          </p:nvCxnSpPr>
          <p:spPr>
            <a:xfrm>
              <a:off x="90441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4" name="Google Shape;14;p2"/>
            <p:cNvCxnSpPr/>
            <p:nvPr/>
          </p:nvCxnSpPr>
          <p:spPr>
            <a:xfrm>
              <a:off x="103225" y="5053350"/>
              <a:ext cx="8940900" cy="0"/>
            </a:xfrm>
            <a:prstGeom prst="straightConnector1">
              <a:avLst/>
            </a:prstGeom>
            <a:noFill/>
            <a:ln w="19050" cap="flat" cmpd="sng">
              <a:solidFill>
                <a:schemeClr val="lt1"/>
              </a:solidFill>
              <a:prstDash val="solid"/>
              <a:round/>
              <a:headEnd type="none" w="med" len="med"/>
              <a:tailEnd type="none" w="med" len="med"/>
            </a:ln>
          </p:spPr>
        </p:cxnSp>
      </p:grpSp>
      <p:sp>
        <p:nvSpPr>
          <p:cNvPr id="15" name="Google Shape;15;p2"/>
          <p:cNvSpPr txBox="1"/>
          <p:nvPr/>
        </p:nvSpPr>
        <p:spPr>
          <a:xfrm>
            <a:off x="4697175" y="1320225"/>
            <a:ext cx="3616800" cy="1782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6000">
              <a:latin typeface="Fira Sans Extra Condensed Medium"/>
              <a:ea typeface="Fira Sans Extra Condensed Medium"/>
              <a:cs typeface="Fira Sans Extra Condensed Medium"/>
              <a:sym typeface="Fira Sans Extra Condensed Medium"/>
            </a:endParaRPr>
          </a:p>
        </p:txBody>
      </p:sp>
      <p:sp>
        <p:nvSpPr>
          <p:cNvPr id="16" name="Google Shape;16;p2"/>
          <p:cNvSpPr txBox="1"/>
          <p:nvPr/>
        </p:nvSpPr>
        <p:spPr>
          <a:xfrm>
            <a:off x="5911825" y="2977800"/>
            <a:ext cx="2402100" cy="717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1200">
              <a:latin typeface="Roboto Slab Light"/>
              <a:ea typeface="Roboto Slab Light"/>
              <a:cs typeface="Roboto Slab Light"/>
              <a:sym typeface="Roboto Slab Light"/>
            </a:endParaRPr>
          </a:p>
        </p:txBody>
      </p:sp>
      <p:sp>
        <p:nvSpPr>
          <p:cNvPr id="17" name="Google Shape;17;p2"/>
          <p:cNvSpPr txBox="1">
            <a:spLocks noGrp="1"/>
          </p:cNvSpPr>
          <p:nvPr>
            <p:ph type="ctrTitle"/>
          </p:nvPr>
        </p:nvSpPr>
        <p:spPr>
          <a:xfrm>
            <a:off x="2194775" y="1457250"/>
            <a:ext cx="4754400" cy="222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18" name="Google Shape;18;p2"/>
          <p:cNvSpPr txBox="1">
            <a:spLocks noGrp="1"/>
          </p:cNvSpPr>
          <p:nvPr>
            <p:ph type="subTitle" idx="1"/>
          </p:nvPr>
        </p:nvSpPr>
        <p:spPr>
          <a:xfrm>
            <a:off x="2364775" y="3681600"/>
            <a:ext cx="4417800" cy="3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000000"/>
              </a:buClr>
              <a:buSzPts val="1800"/>
              <a:buNone/>
              <a:defRPr>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34"/>
        <p:cNvGrpSpPr/>
        <p:nvPr/>
      </p:nvGrpSpPr>
      <p:grpSpPr>
        <a:xfrm>
          <a:off x="0" y="0"/>
          <a:ext cx="0" cy="0"/>
          <a:chOff x="0" y="0"/>
          <a:chExt cx="0" cy="0"/>
        </a:xfrm>
      </p:grpSpPr>
      <p:sp>
        <p:nvSpPr>
          <p:cNvPr id="235" name="Google Shape;235;p32"/>
          <p:cNvSpPr/>
          <p:nvPr/>
        </p:nvSpPr>
        <p:spPr>
          <a:xfrm>
            <a:off x="12520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2662900" y="1745225"/>
            <a:ext cx="3865500" cy="3461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txBox="1"/>
          <p:nvPr/>
        </p:nvSpPr>
        <p:spPr>
          <a:xfrm>
            <a:off x="3072000" y="3765794"/>
            <a:ext cx="3000000" cy="604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a:solidFill>
                  <a:schemeClr val="lt1"/>
                </a:solidFill>
                <a:latin typeface="Overpass ExtraLight"/>
                <a:ea typeface="Overpass ExtraLight"/>
                <a:cs typeface="Overpass ExtraLight"/>
                <a:sym typeface="Overpass ExtraLight"/>
              </a:rPr>
              <a:t>CREDITS: This presentation template was created by</a:t>
            </a:r>
            <a:r>
              <a:rPr lang="en" sz="1100" b="1">
                <a:solidFill>
                  <a:schemeClr val="lt1"/>
                </a:solidFill>
                <a:latin typeface="Overpass"/>
                <a:ea typeface="Overpass"/>
                <a:cs typeface="Overpass"/>
                <a:sym typeface="Overpass"/>
              </a:rPr>
              <a:t> Slidesgo</a:t>
            </a:r>
            <a:r>
              <a:rPr lang="en" sz="1100">
                <a:solidFill>
                  <a:schemeClr val="lt1"/>
                </a:solidFill>
                <a:latin typeface="Overpass ExtraLight"/>
                <a:ea typeface="Overpass ExtraLight"/>
                <a:cs typeface="Overpass ExtraLight"/>
                <a:sym typeface="Overpass ExtraLight"/>
              </a:rPr>
              <a:t>, including icons by </a:t>
            </a:r>
            <a:r>
              <a:rPr lang="en" sz="1100" b="1">
                <a:solidFill>
                  <a:schemeClr val="lt1"/>
                </a:solidFill>
                <a:latin typeface="Overpass"/>
                <a:ea typeface="Overpass"/>
                <a:cs typeface="Overpass"/>
                <a:sym typeface="Overpass"/>
              </a:rPr>
              <a:t>Flaticon,</a:t>
            </a:r>
            <a:r>
              <a:rPr lang="en" sz="1100">
                <a:solidFill>
                  <a:schemeClr val="lt1"/>
                </a:solidFill>
                <a:latin typeface="Overpass ExtraLight"/>
                <a:ea typeface="Overpass ExtraLight"/>
                <a:cs typeface="Overpass ExtraLight"/>
                <a:sym typeface="Overpass ExtraLight"/>
              </a:rPr>
              <a:t> and infographics &amp; images by </a:t>
            </a:r>
            <a:r>
              <a:rPr lang="en" sz="1100" b="1">
                <a:solidFill>
                  <a:schemeClr val="lt1"/>
                </a:solidFill>
                <a:latin typeface="Overpass"/>
                <a:ea typeface="Overpass"/>
                <a:cs typeface="Overpass"/>
                <a:sym typeface="Overpass"/>
              </a:rPr>
              <a:t>Freepik. </a:t>
            </a:r>
            <a:endParaRPr sz="1100" b="1">
              <a:solidFill>
                <a:schemeClr val="lt1"/>
              </a:solidFill>
              <a:latin typeface="Overpass"/>
              <a:ea typeface="Overpass"/>
              <a:cs typeface="Overpass"/>
              <a:sym typeface="Overpass"/>
            </a:endParaRPr>
          </a:p>
        </p:txBody>
      </p:sp>
      <p:sp>
        <p:nvSpPr>
          <p:cNvPr id="238" name="Google Shape;238;p32"/>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sz="8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9" name="Google Shape;239;p32"/>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2"/>
                </a:solidFill>
              </a:defRPr>
            </a:lvl2pPr>
            <a:lvl3pPr lvl="2" algn="ctr" rtl="0">
              <a:lnSpc>
                <a:spcPct val="100000"/>
              </a:lnSpc>
              <a:spcBef>
                <a:spcPts val="0"/>
              </a:spcBef>
              <a:spcAft>
                <a:spcPts val="0"/>
              </a:spcAft>
              <a:buNone/>
              <a:defRPr sz="1400">
                <a:solidFill>
                  <a:schemeClr val="lt2"/>
                </a:solidFill>
              </a:defRPr>
            </a:lvl3pPr>
            <a:lvl4pPr lvl="3" algn="ctr" rtl="0">
              <a:lnSpc>
                <a:spcPct val="100000"/>
              </a:lnSpc>
              <a:spcBef>
                <a:spcPts val="0"/>
              </a:spcBef>
              <a:spcAft>
                <a:spcPts val="0"/>
              </a:spcAft>
              <a:buNone/>
              <a:defRPr sz="1400">
                <a:solidFill>
                  <a:schemeClr val="lt2"/>
                </a:solidFill>
              </a:defRPr>
            </a:lvl4pPr>
            <a:lvl5pPr lvl="4" algn="ctr" rtl="0">
              <a:lnSpc>
                <a:spcPct val="100000"/>
              </a:lnSpc>
              <a:spcBef>
                <a:spcPts val="0"/>
              </a:spcBef>
              <a:spcAft>
                <a:spcPts val="0"/>
              </a:spcAft>
              <a:buNone/>
              <a:defRPr sz="1400">
                <a:solidFill>
                  <a:schemeClr val="lt2"/>
                </a:solidFill>
              </a:defRPr>
            </a:lvl5pPr>
            <a:lvl6pPr lvl="5" algn="ctr" rtl="0">
              <a:lnSpc>
                <a:spcPct val="100000"/>
              </a:lnSpc>
              <a:spcBef>
                <a:spcPts val="0"/>
              </a:spcBef>
              <a:spcAft>
                <a:spcPts val="0"/>
              </a:spcAft>
              <a:buNone/>
              <a:defRPr sz="1400">
                <a:solidFill>
                  <a:schemeClr val="lt2"/>
                </a:solidFill>
              </a:defRPr>
            </a:lvl6pPr>
            <a:lvl7pPr lvl="6" algn="ctr" rtl="0">
              <a:lnSpc>
                <a:spcPct val="100000"/>
              </a:lnSpc>
              <a:spcBef>
                <a:spcPts val="0"/>
              </a:spcBef>
              <a:spcAft>
                <a:spcPts val="0"/>
              </a:spcAft>
              <a:buNone/>
              <a:defRPr sz="1400">
                <a:solidFill>
                  <a:schemeClr val="lt2"/>
                </a:solidFill>
              </a:defRPr>
            </a:lvl7pPr>
            <a:lvl8pPr lvl="7" algn="ctr" rtl="0">
              <a:lnSpc>
                <a:spcPct val="100000"/>
              </a:lnSpc>
              <a:spcBef>
                <a:spcPts val="0"/>
              </a:spcBef>
              <a:spcAft>
                <a:spcPts val="0"/>
              </a:spcAft>
              <a:buNone/>
              <a:defRPr sz="1400">
                <a:solidFill>
                  <a:schemeClr val="lt2"/>
                </a:solidFill>
              </a:defRPr>
            </a:lvl8pPr>
            <a:lvl9pPr lvl="8" algn="ctr" rtl="0">
              <a:lnSpc>
                <a:spcPct val="100000"/>
              </a:lnSpc>
              <a:spcBef>
                <a:spcPts val="0"/>
              </a:spcBef>
              <a:spcAft>
                <a:spcPts val="0"/>
              </a:spcAft>
              <a:buNone/>
              <a:defRPr sz="1400">
                <a:solidFill>
                  <a:schemeClr val="lt2"/>
                </a:solidFill>
              </a:defRPr>
            </a:lvl9pPr>
          </a:lstStyle>
          <a:p>
            <a:endParaRPr/>
          </a:p>
        </p:txBody>
      </p:sp>
      <p:cxnSp>
        <p:nvCxnSpPr>
          <p:cNvPr id="240" name="Google Shape;240;p32"/>
          <p:cNvCxnSpPr/>
          <p:nvPr/>
        </p:nvCxnSpPr>
        <p:spPr>
          <a:xfrm>
            <a:off x="2661313" y="5037300"/>
            <a:ext cx="38727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3740500" y="1865638"/>
            <a:ext cx="5473200" cy="113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2;p3"/>
          <p:cNvCxnSpPr/>
          <p:nvPr/>
        </p:nvCxnSpPr>
        <p:spPr>
          <a:xfrm>
            <a:off x="9042625" y="1877800"/>
            <a:ext cx="2400" cy="1112100"/>
          </a:xfrm>
          <a:prstGeom prst="straightConnector1">
            <a:avLst/>
          </a:prstGeom>
          <a:noFill/>
          <a:ln w="19050" cap="flat" cmpd="sng">
            <a:solidFill>
              <a:schemeClr val="lt1"/>
            </a:solidFill>
            <a:prstDash val="solid"/>
            <a:round/>
            <a:headEnd type="none" w="med" len="med"/>
            <a:tailEnd type="none" w="med" len="med"/>
          </a:ln>
        </p:spPr>
      </p:cxnSp>
      <p:sp>
        <p:nvSpPr>
          <p:cNvPr id="23" name="Google Shape;23;p3"/>
          <p:cNvSpPr txBox="1">
            <a:spLocks noGrp="1"/>
          </p:cNvSpPr>
          <p:nvPr>
            <p:ph type="title" hasCustomPrompt="1"/>
          </p:nvPr>
        </p:nvSpPr>
        <p:spPr>
          <a:xfrm>
            <a:off x="2052200" y="2001425"/>
            <a:ext cx="1663200" cy="93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 name="Google Shape;24;p3"/>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Font typeface="Overpass"/>
              <a:buNone/>
              <a:defRPr sz="9600" b="1">
                <a:solidFill>
                  <a:schemeClr val="lt1"/>
                </a:solidFill>
              </a:defRPr>
            </a:lvl1pPr>
            <a:lvl2pPr lvl="1"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2pPr>
            <a:lvl3pPr lvl="2"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3pPr>
            <a:lvl4pPr lvl="3"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4pPr>
            <a:lvl5pPr lvl="4"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5pPr>
            <a:lvl6pPr lvl="5"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6pPr>
            <a:lvl7pPr lvl="6"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7pPr>
            <a:lvl8pPr lvl="7"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8pPr>
            <a:lvl9pPr lvl="8"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9pPr>
          </a:lstStyle>
          <a:p>
            <a:endParaRPr/>
          </a:p>
        </p:txBody>
      </p:sp>
      <p:sp>
        <p:nvSpPr>
          <p:cNvPr id="25" name="Google Shape;25;p3"/>
          <p:cNvSpPr txBox="1">
            <a:spLocks noGrp="1"/>
          </p:cNvSpPr>
          <p:nvPr>
            <p:ph type="subTitle" idx="1"/>
          </p:nvPr>
        </p:nvSpPr>
        <p:spPr>
          <a:xfrm>
            <a:off x="4468205" y="3131645"/>
            <a:ext cx="3834000" cy="63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ubTitle" idx="1"/>
          </p:nvPr>
        </p:nvSpPr>
        <p:spPr>
          <a:xfrm>
            <a:off x="621563" y="1104775"/>
            <a:ext cx="7878300" cy="362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50"/>
            </a:lvl1pPr>
            <a:lvl2pPr lvl="1" rtl="0">
              <a:lnSpc>
                <a:spcPct val="100000"/>
              </a:lnSpc>
              <a:spcBef>
                <a:spcPts val="0"/>
              </a:spcBef>
              <a:spcAft>
                <a:spcPts val="0"/>
              </a:spcAft>
              <a:buNone/>
              <a:defRPr sz="1250"/>
            </a:lvl2pPr>
            <a:lvl3pPr lvl="2" rtl="0">
              <a:lnSpc>
                <a:spcPct val="100000"/>
              </a:lnSpc>
              <a:spcBef>
                <a:spcPts val="0"/>
              </a:spcBef>
              <a:spcAft>
                <a:spcPts val="0"/>
              </a:spcAft>
              <a:buNone/>
              <a:defRPr sz="1250"/>
            </a:lvl3pPr>
            <a:lvl4pPr lvl="3" rtl="0">
              <a:lnSpc>
                <a:spcPct val="100000"/>
              </a:lnSpc>
              <a:spcBef>
                <a:spcPts val="0"/>
              </a:spcBef>
              <a:spcAft>
                <a:spcPts val="0"/>
              </a:spcAft>
              <a:buNone/>
              <a:defRPr sz="1250"/>
            </a:lvl4pPr>
            <a:lvl5pPr lvl="4" rtl="0">
              <a:lnSpc>
                <a:spcPct val="100000"/>
              </a:lnSpc>
              <a:spcBef>
                <a:spcPts val="0"/>
              </a:spcBef>
              <a:spcAft>
                <a:spcPts val="0"/>
              </a:spcAft>
              <a:buNone/>
              <a:defRPr sz="1250"/>
            </a:lvl5pPr>
            <a:lvl6pPr lvl="5" rtl="0">
              <a:lnSpc>
                <a:spcPct val="100000"/>
              </a:lnSpc>
              <a:spcBef>
                <a:spcPts val="0"/>
              </a:spcBef>
              <a:spcAft>
                <a:spcPts val="0"/>
              </a:spcAft>
              <a:buNone/>
              <a:defRPr sz="1250"/>
            </a:lvl6pPr>
            <a:lvl7pPr lvl="6" rtl="0">
              <a:lnSpc>
                <a:spcPct val="100000"/>
              </a:lnSpc>
              <a:spcBef>
                <a:spcPts val="0"/>
              </a:spcBef>
              <a:spcAft>
                <a:spcPts val="0"/>
              </a:spcAft>
              <a:buNone/>
              <a:defRPr sz="1250"/>
            </a:lvl7pPr>
            <a:lvl8pPr lvl="7" rtl="0">
              <a:lnSpc>
                <a:spcPct val="100000"/>
              </a:lnSpc>
              <a:spcBef>
                <a:spcPts val="0"/>
              </a:spcBef>
              <a:spcAft>
                <a:spcPts val="0"/>
              </a:spcAft>
              <a:buNone/>
              <a:defRPr sz="1250"/>
            </a:lvl8pPr>
            <a:lvl9pPr lvl="8" rtl="0">
              <a:lnSpc>
                <a:spcPct val="100000"/>
              </a:lnSpc>
              <a:spcBef>
                <a:spcPts val="0"/>
              </a:spcBef>
              <a:spcAft>
                <a:spcPts val="0"/>
              </a:spcAft>
              <a:buNone/>
              <a:defRPr sz="1250"/>
            </a:lvl9pPr>
          </a:lstStyle>
          <a:p>
            <a:endParaRPr/>
          </a:p>
        </p:txBody>
      </p:sp>
      <p:sp>
        <p:nvSpPr>
          <p:cNvPr id="29" name="Google Shape;29;p4"/>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sp>
        <p:nvSpPr>
          <p:cNvPr id="42" name="Google Shape;42;p7"/>
          <p:cNvSpPr txBox="1">
            <a:spLocks noGrp="1"/>
          </p:cNvSpPr>
          <p:nvPr>
            <p:ph type="subTitle" idx="1"/>
          </p:nvPr>
        </p:nvSpPr>
        <p:spPr>
          <a:xfrm>
            <a:off x="4863950" y="2269650"/>
            <a:ext cx="3566700" cy="11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a:solidFill>
                  <a:schemeClr val="dk1"/>
                </a:solidFill>
                <a:latin typeface="Overpass Light"/>
                <a:ea typeface="Overpass Light"/>
                <a:cs typeface="Overpass Light"/>
                <a:sym typeface="Overpass Light"/>
              </a:defRPr>
            </a:lvl9pPr>
          </a:lstStyle>
          <a:p>
            <a:endParaRPr/>
          </a:p>
        </p:txBody>
      </p:sp>
      <p:sp>
        <p:nvSpPr>
          <p:cNvPr id="43" name="Google Shape;43;p7"/>
          <p:cNvSpPr txBox="1">
            <a:spLocks noGrp="1"/>
          </p:cNvSpPr>
          <p:nvPr>
            <p:ph type="title"/>
          </p:nvPr>
        </p:nvSpPr>
        <p:spPr>
          <a:xfrm>
            <a:off x="4863950" y="1696950"/>
            <a:ext cx="383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 name="Google Shape;44;p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5" name="Google Shape;5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6" name="Google Shape;5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0"/>
        <p:cNvGrpSpPr/>
        <p:nvPr/>
      </p:nvGrpSpPr>
      <p:grpSpPr>
        <a:xfrm>
          <a:off x="0" y="0"/>
          <a:ext cx="0" cy="0"/>
          <a:chOff x="0" y="0"/>
          <a:chExt cx="0" cy="0"/>
        </a:xfrm>
      </p:grpSpPr>
      <p:sp>
        <p:nvSpPr>
          <p:cNvPr id="61" name="Google Shape;61;p11"/>
          <p:cNvSpPr/>
          <p:nvPr/>
        </p:nvSpPr>
        <p:spPr>
          <a:xfrm>
            <a:off x="-116125" y="2561775"/>
            <a:ext cx="9281100" cy="141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1"/>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txBox="1">
            <a:spLocks noGrp="1"/>
          </p:cNvSpPr>
          <p:nvPr>
            <p:ph type="title" hasCustomPrompt="1"/>
          </p:nvPr>
        </p:nvSpPr>
        <p:spPr>
          <a:xfrm>
            <a:off x="2061788" y="723875"/>
            <a:ext cx="5019000" cy="1853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2000"/>
              <a:buNone/>
              <a:defRPr sz="20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64" name="Google Shape;64;p11"/>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300"/>
              <a:buNone/>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
    <p:spTree>
      <p:nvGrpSpPr>
        <p:cNvPr id="1" name="Shape 112"/>
        <p:cNvGrpSpPr/>
        <p:nvPr/>
      </p:nvGrpSpPr>
      <p:grpSpPr>
        <a:xfrm>
          <a:off x="0" y="0"/>
          <a:ext cx="0" cy="0"/>
          <a:chOff x="0" y="0"/>
          <a:chExt cx="0" cy="0"/>
        </a:xfrm>
      </p:grpSpPr>
      <p:sp>
        <p:nvSpPr>
          <p:cNvPr id="113" name="Google Shape;113;p2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5" name="Google Shape;115;p23"/>
          <p:cNvSpPr txBox="1">
            <a:spLocks noGrp="1"/>
          </p:cNvSpPr>
          <p:nvPr>
            <p:ph type="title" idx="2" hasCustomPrompt="1"/>
          </p:nvPr>
        </p:nvSpPr>
        <p:spPr>
          <a:xfrm>
            <a:off x="2042990"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6" name="Google Shape;116;p23"/>
          <p:cNvSpPr txBox="1">
            <a:spLocks noGrp="1"/>
          </p:cNvSpPr>
          <p:nvPr>
            <p:ph type="subTitle" idx="1"/>
          </p:nvPr>
        </p:nvSpPr>
        <p:spPr>
          <a:xfrm>
            <a:off x="1588790" y="1916625"/>
            <a:ext cx="1874400" cy="278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a:lnSpc>
                <a:spcPct val="100000"/>
              </a:lnSpc>
              <a:spcBef>
                <a:spcPts val="0"/>
              </a:spcBef>
              <a:spcAft>
                <a:spcPts val="0"/>
              </a:spcAft>
              <a:buNone/>
              <a:defRPr>
                <a:latin typeface="Bebas Neue"/>
                <a:ea typeface="Bebas Neue"/>
                <a:cs typeface="Bebas Neue"/>
                <a:sym typeface="Bebas Neue"/>
              </a:defRPr>
            </a:lvl2pPr>
            <a:lvl3pPr lvl="2" algn="ctr">
              <a:lnSpc>
                <a:spcPct val="100000"/>
              </a:lnSpc>
              <a:spcBef>
                <a:spcPts val="0"/>
              </a:spcBef>
              <a:spcAft>
                <a:spcPts val="0"/>
              </a:spcAft>
              <a:buNone/>
              <a:defRPr>
                <a:latin typeface="Bebas Neue"/>
                <a:ea typeface="Bebas Neue"/>
                <a:cs typeface="Bebas Neue"/>
                <a:sym typeface="Bebas Neue"/>
              </a:defRPr>
            </a:lvl3pPr>
            <a:lvl4pPr lvl="3" algn="ctr">
              <a:lnSpc>
                <a:spcPct val="100000"/>
              </a:lnSpc>
              <a:spcBef>
                <a:spcPts val="0"/>
              </a:spcBef>
              <a:spcAft>
                <a:spcPts val="0"/>
              </a:spcAft>
              <a:buNone/>
              <a:defRPr>
                <a:latin typeface="Bebas Neue"/>
                <a:ea typeface="Bebas Neue"/>
                <a:cs typeface="Bebas Neue"/>
                <a:sym typeface="Bebas Neue"/>
              </a:defRPr>
            </a:lvl4pPr>
            <a:lvl5pPr lvl="4" algn="ctr">
              <a:lnSpc>
                <a:spcPct val="100000"/>
              </a:lnSpc>
              <a:spcBef>
                <a:spcPts val="0"/>
              </a:spcBef>
              <a:spcAft>
                <a:spcPts val="0"/>
              </a:spcAft>
              <a:buNone/>
              <a:defRPr>
                <a:latin typeface="Bebas Neue"/>
                <a:ea typeface="Bebas Neue"/>
                <a:cs typeface="Bebas Neue"/>
                <a:sym typeface="Bebas Neue"/>
              </a:defRPr>
            </a:lvl5pPr>
            <a:lvl6pPr lvl="5" algn="ctr">
              <a:lnSpc>
                <a:spcPct val="100000"/>
              </a:lnSpc>
              <a:spcBef>
                <a:spcPts val="0"/>
              </a:spcBef>
              <a:spcAft>
                <a:spcPts val="0"/>
              </a:spcAft>
              <a:buNone/>
              <a:defRPr>
                <a:latin typeface="Bebas Neue"/>
                <a:ea typeface="Bebas Neue"/>
                <a:cs typeface="Bebas Neue"/>
                <a:sym typeface="Bebas Neue"/>
              </a:defRPr>
            </a:lvl6pPr>
            <a:lvl7pPr lvl="6" algn="ctr">
              <a:lnSpc>
                <a:spcPct val="100000"/>
              </a:lnSpc>
              <a:spcBef>
                <a:spcPts val="0"/>
              </a:spcBef>
              <a:spcAft>
                <a:spcPts val="0"/>
              </a:spcAft>
              <a:buNone/>
              <a:defRPr>
                <a:latin typeface="Bebas Neue"/>
                <a:ea typeface="Bebas Neue"/>
                <a:cs typeface="Bebas Neue"/>
                <a:sym typeface="Bebas Neue"/>
              </a:defRPr>
            </a:lvl7pPr>
            <a:lvl8pPr lvl="7" algn="ctr">
              <a:lnSpc>
                <a:spcPct val="100000"/>
              </a:lnSpc>
              <a:spcBef>
                <a:spcPts val="0"/>
              </a:spcBef>
              <a:spcAft>
                <a:spcPts val="0"/>
              </a:spcAft>
              <a:buNone/>
              <a:defRPr>
                <a:latin typeface="Bebas Neue"/>
                <a:ea typeface="Bebas Neue"/>
                <a:cs typeface="Bebas Neue"/>
                <a:sym typeface="Bebas Neue"/>
              </a:defRPr>
            </a:lvl8pPr>
            <a:lvl9pPr lvl="8" algn="ctr">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17" name="Google Shape;117;p23"/>
          <p:cNvSpPr txBox="1">
            <a:spLocks noGrp="1"/>
          </p:cNvSpPr>
          <p:nvPr>
            <p:ph type="subTitle" idx="3"/>
          </p:nvPr>
        </p:nvSpPr>
        <p:spPr>
          <a:xfrm>
            <a:off x="1465040" y="2195840"/>
            <a:ext cx="21219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18" name="Google Shape;118;p23"/>
          <p:cNvSpPr txBox="1">
            <a:spLocks noGrp="1"/>
          </p:cNvSpPr>
          <p:nvPr>
            <p:ph type="title" idx="4" hasCustomPrompt="1"/>
          </p:nvPr>
        </p:nvSpPr>
        <p:spPr>
          <a:xfrm>
            <a:off x="4542225"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9" name="Google Shape;119;p23"/>
          <p:cNvSpPr txBox="1">
            <a:spLocks noGrp="1"/>
          </p:cNvSpPr>
          <p:nvPr>
            <p:ph type="subTitle" idx="5"/>
          </p:nvPr>
        </p:nvSpPr>
        <p:spPr>
          <a:xfrm>
            <a:off x="4088025" y="1908702"/>
            <a:ext cx="18744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0" name="Google Shape;120;p23"/>
          <p:cNvSpPr txBox="1">
            <a:spLocks noGrp="1"/>
          </p:cNvSpPr>
          <p:nvPr>
            <p:ph type="subTitle" idx="6"/>
          </p:nvPr>
        </p:nvSpPr>
        <p:spPr>
          <a:xfrm>
            <a:off x="3852975" y="2195840"/>
            <a:ext cx="23445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1" name="Google Shape;121;p23"/>
          <p:cNvSpPr txBox="1">
            <a:spLocks noGrp="1"/>
          </p:cNvSpPr>
          <p:nvPr>
            <p:ph type="title" idx="7" hasCustomPrompt="1"/>
          </p:nvPr>
        </p:nvSpPr>
        <p:spPr>
          <a:xfrm>
            <a:off x="6994306"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2" name="Google Shape;122;p23"/>
          <p:cNvSpPr txBox="1">
            <a:spLocks noGrp="1"/>
          </p:cNvSpPr>
          <p:nvPr>
            <p:ph type="subTitle" idx="8"/>
          </p:nvPr>
        </p:nvSpPr>
        <p:spPr>
          <a:xfrm>
            <a:off x="6541456" y="1908693"/>
            <a:ext cx="18717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3" name="Google Shape;123;p23"/>
          <p:cNvSpPr txBox="1">
            <a:spLocks noGrp="1"/>
          </p:cNvSpPr>
          <p:nvPr>
            <p:ph type="subTitle" idx="9"/>
          </p:nvPr>
        </p:nvSpPr>
        <p:spPr>
          <a:xfrm>
            <a:off x="6343756" y="2195840"/>
            <a:ext cx="22671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4" name="Google Shape;124;p23"/>
          <p:cNvSpPr txBox="1">
            <a:spLocks noGrp="1"/>
          </p:cNvSpPr>
          <p:nvPr>
            <p:ph type="title" idx="13" hasCustomPrompt="1"/>
          </p:nvPr>
        </p:nvSpPr>
        <p:spPr>
          <a:xfrm>
            <a:off x="2042990"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5" name="Google Shape;125;p23"/>
          <p:cNvSpPr txBox="1">
            <a:spLocks noGrp="1"/>
          </p:cNvSpPr>
          <p:nvPr>
            <p:ph type="subTitle" idx="14"/>
          </p:nvPr>
        </p:nvSpPr>
        <p:spPr>
          <a:xfrm>
            <a:off x="1588790" y="3830925"/>
            <a:ext cx="18744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6" name="Google Shape;126;p23"/>
          <p:cNvSpPr txBox="1">
            <a:spLocks noGrp="1"/>
          </p:cNvSpPr>
          <p:nvPr>
            <p:ph type="subTitle" idx="15"/>
          </p:nvPr>
        </p:nvSpPr>
        <p:spPr>
          <a:xfrm>
            <a:off x="1465040" y="4089824"/>
            <a:ext cx="2121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7" name="Google Shape;127;p23"/>
          <p:cNvSpPr txBox="1">
            <a:spLocks noGrp="1"/>
          </p:cNvSpPr>
          <p:nvPr>
            <p:ph type="title" idx="16" hasCustomPrompt="1"/>
          </p:nvPr>
        </p:nvSpPr>
        <p:spPr>
          <a:xfrm>
            <a:off x="4542225"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8" name="Google Shape;128;p23"/>
          <p:cNvSpPr txBox="1">
            <a:spLocks noGrp="1"/>
          </p:cNvSpPr>
          <p:nvPr>
            <p:ph type="subTitle" idx="17"/>
          </p:nvPr>
        </p:nvSpPr>
        <p:spPr>
          <a:xfrm>
            <a:off x="4089375"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9" name="Google Shape;129;p23"/>
          <p:cNvSpPr txBox="1">
            <a:spLocks noGrp="1"/>
          </p:cNvSpPr>
          <p:nvPr>
            <p:ph type="subTitle" idx="18"/>
          </p:nvPr>
        </p:nvSpPr>
        <p:spPr>
          <a:xfrm>
            <a:off x="3919575"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30" name="Google Shape;130;p23"/>
          <p:cNvSpPr txBox="1">
            <a:spLocks noGrp="1"/>
          </p:cNvSpPr>
          <p:nvPr>
            <p:ph type="title" idx="19" hasCustomPrompt="1"/>
          </p:nvPr>
        </p:nvSpPr>
        <p:spPr>
          <a:xfrm>
            <a:off x="6994306"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31" name="Google Shape;131;p23"/>
          <p:cNvSpPr txBox="1">
            <a:spLocks noGrp="1"/>
          </p:cNvSpPr>
          <p:nvPr>
            <p:ph type="subTitle" idx="20"/>
          </p:nvPr>
        </p:nvSpPr>
        <p:spPr>
          <a:xfrm>
            <a:off x="6541456"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32" name="Google Shape;132;p23"/>
          <p:cNvSpPr txBox="1">
            <a:spLocks noGrp="1"/>
          </p:cNvSpPr>
          <p:nvPr>
            <p:ph type="subTitle" idx="21"/>
          </p:nvPr>
        </p:nvSpPr>
        <p:spPr>
          <a:xfrm>
            <a:off x="6371656"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300"/>
              <a:buFont typeface="Bebas Neue"/>
              <a:buNone/>
              <a:defRPr sz="4300" b="1">
                <a:solidFill>
                  <a:schemeClr val="dk1"/>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6234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verpass"/>
              <a:buChar char="●"/>
              <a:defRPr sz="1800">
                <a:solidFill>
                  <a:schemeClr val="dk1"/>
                </a:solidFill>
                <a:latin typeface="Overpass"/>
                <a:ea typeface="Overpass"/>
                <a:cs typeface="Overpass"/>
                <a:sym typeface="Overpass"/>
              </a:defRPr>
            </a:lvl1pPr>
            <a:lvl2pPr marL="914400" lvl="1"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15000"/>
              </a:lnSpc>
              <a:spcBef>
                <a:spcPts val="1600"/>
              </a:spcBef>
              <a:spcAft>
                <a:spcPts val="160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6" r:id="rId6"/>
    <p:sldLayoutId id="2147483657" r:id="rId7"/>
    <p:sldLayoutId id="2147483658" r:id="rId8"/>
    <p:sldLayoutId id="2147483669" r:id="rId9"/>
    <p:sldLayoutId id="214748367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offensive-security.com/metasploit-unleashed/"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velazc0/defcon27_csharp_workshop/blob/master/Slides/WritingCustomPayloads_Defcon27_Slides.pdf"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hyperlink" Target="https://learn.microsoft.com/en-us/dotnet/csharp/tour-of-csharp/" TargetMode="Externa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docs.microsoft.com/en-us/dotnet/standard/managed-code" TargetMode="External"/><Relationship Id="rId4" Type="http://schemas.openxmlformats.org/officeDocument/2006/relationships/hyperlink" Target="https://docs.microsoft.com/en-us/dotnet/standard/clr"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LabinatorSolutions/csharp-cheat-sheet" TargetMode="External"/><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twitter.com/theBlazz3"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jpeg"/><Relationship Id="rId4" Type="http://schemas.openxmlformats.org/officeDocument/2006/relationships/hyperlink" Target="https://github.com/Blazz3"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hyperlink" Target="https://learn.microsoft.com/en-us/dotnet/api/system.console?view=netframework-4.8"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7"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hyperlink" Target="https://www.pinvoke.net/default.aspx/user32.messagebox" TargetMode="External"/><Relationship Id="rId5" Type="http://schemas.openxmlformats.org/officeDocument/2006/relationships/image" Target="../media/image26.png"/><Relationship Id="rId4" Type="http://schemas.openxmlformats.org/officeDocument/2006/relationships/hyperlink" Target="https://learn.microsoft.com/en-us/dotnet/api/system.runtime.interopservices.dllimportattribute?view=net-5.0"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hyperlink" Target="https://docs.microsoft.com/en-us/windows/win32/api/winuser/nf-winuser-messagebox"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hyperlink" Target="https://learn.microsoft.com/en-us/windows/win32/apiindex/windows-api-list" TargetMode="External"/><Relationship Id="rId5" Type="http://schemas.openxmlformats.org/officeDocument/2006/relationships/image" Target="../media/image31.png"/><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Blazz3/MalDev-AV-EDR-Evasion-for-Pentesters" TargetMode="Externa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36.png"/><Relationship Id="rId4" Type="http://schemas.openxmlformats.org/officeDocument/2006/relationships/image" Target="../media/image35.png"/></Relationships>
</file>

<file path=ppt/slides/_rels/slide3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hyperlink" Target="https://infinitelogins.com/2020/01/25/msfvenom-reverse-shell-payload-cheatsheet/"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hyperlink" Target="https://miromannino.com/blog/hide-console-window-in-c/"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47.png"/></Relationships>
</file>

<file path=ppt/slides/_rels/slide4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49.png"/><Relationship Id="rId4" Type="http://schemas.openxmlformats.org/officeDocument/2006/relationships/hyperlink" Target="https://docs.microsoft.com/en-us/windows/win32/api/processthreadsapi/nf-processthreadsapi-createremotethread"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2.xml"/><Relationship Id="rId1" Type="http://schemas.openxmlformats.org/officeDocument/2006/relationships/slideLayout" Target="../slideLayouts/slideLayout3.xml"/><Relationship Id="rId4" Type="http://schemas.openxmlformats.org/officeDocument/2006/relationships/image" Target="../media/image52.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hyperlink" Target="https://evasions.checkpoint.com/techniques/timing.html" TargetMode="Externa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9.xml"/><Relationship Id="rId1" Type="http://schemas.openxmlformats.org/officeDocument/2006/relationships/slideLayout" Target="../slideLayouts/slideLayout3.xml"/><Relationship Id="rId4" Type="http://schemas.openxmlformats.org/officeDocument/2006/relationships/hyperlink" Target="https://github.com/Mr-Un1k0d3r/EDRs" TargetMode="External"/></Relationships>
</file>

<file path=ppt/slides/_rels/slide58.xml.rels><?xml version="1.0" encoding="UTF-8" standalone="yes"?>
<Relationships xmlns="http://schemas.openxmlformats.org/package/2006/relationships"><Relationship Id="rId3" Type="http://schemas.openxmlformats.org/officeDocument/2006/relationships/hyperlink" Target="https://github.com/TheWover/DInvoke" TargetMode="External"/><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53.xml"/><Relationship Id="rId1" Type="http://schemas.openxmlformats.org/officeDocument/2006/relationships/slideLayout" Target="../slideLayouts/slideLayout3.xml"/><Relationship Id="rId4" Type="http://schemas.openxmlformats.org/officeDocument/2006/relationships/image" Target="../media/image58.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3" Type="http://schemas.openxmlformats.org/officeDocument/2006/relationships/hyperlink" Target="https://s3cur3th1ssh1t.github.io/Signature_vs_Behaviour/" TargetMode="External"/><Relationship Id="rId2" Type="http://schemas.openxmlformats.org/officeDocument/2006/relationships/hyperlink" Target="https://www.youtube.com/watch?v=Q7mhtA4IadY&amp;ab_channel=S3cur3Th1sSh1t" TargetMode="External"/><Relationship Id="rId1" Type="http://schemas.openxmlformats.org/officeDocument/2006/relationships/slideLayout" Target="../slideLayouts/slideLayout3.xml"/><Relationship Id="rId5" Type="http://schemas.openxmlformats.org/officeDocument/2006/relationships/hyperlink" Target="https://www.packtpub.com/product/antivirus-bypass-techniques/9781801079747" TargetMode="External"/><Relationship Id="rId4" Type="http://schemas.openxmlformats.org/officeDocument/2006/relationships/hyperlink" Target="https://vanmieghem.io/blueprint-for-evading-edr-in-2022/" TargetMode="Externa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hyperlink" Target="https://attack.mitre.org/tactics/TA0005/"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attack.mitre.org/tactics/TA0011/"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hyperlink" Target="https://www.thec2matrix.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50" name="Google Shape;250;p35"/>
          <p:cNvSpPr txBox="1">
            <a:spLocks noGrp="1"/>
          </p:cNvSpPr>
          <p:nvPr>
            <p:ph type="ctrTitle"/>
          </p:nvPr>
        </p:nvSpPr>
        <p:spPr>
          <a:xfrm>
            <a:off x="654627" y="1533450"/>
            <a:ext cx="7834746" cy="22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Maldev </a:t>
            </a:r>
            <a:r>
              <a:rPr lang="en-US" dirty="0"/>
              <a:t>&amp; AV/EDR </a:t>
            </a:r>
            <a:r>
              <a:rPr lang="en-US" dirty="0">
                <a:solidFill>
                  <a:schemeClr val="dk1"/>
                </a:solidFill>
              </a:rPr>
              <a:t>EVASION</a:t>
            </a:r>
          </a:p>
          <a:p>
            <a:pPr marL="0" lvl="0" indent="0" algn="ctr" rtl="0">
              <a:spcBef>
                <a:spcPts val="0"/>
              </a:spcBef>
              <a:spcAft>
                <a:spcPts val="0"/>
              </a:spcAft>
              <a:buClr>
                <a:schemeClr val="dk1"/>
              </a:buClr>
              <a:buSzPts val="1100"/>
              <a:buFont typeface="Arial"/>
              <a:buNone/>
            </a:pPr>
            <a:r>
              <a:rPr lang="en-US" dirty="0">
                <a:solidFill>
                  <a:schemeClr val="lt1"/>
                </a:solidFill>
              </a:rPr>
              <a:t>FOR PENTESTERS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METASPLOIT &amp; METERPRETER</a:t>
            </a:r>
          </a:p>
        </p:txBody>
      </p:sp>
      <p:sp>
        <p:nvSpPr>
          <p:cNvPr id="19" name="TextBox 18">
            <a:extLst>
              <a:ext uri="{FF2B5EF4-FFF2-40B4-BE49-F238E27FC236}">
                <a16:creationId xmlns:a16="http://schemas.microsoft.com/office/drawing/2014/main" id="{336DF4FD-EFB9-4670-A22A-0E2F02FF543B}"/>
              </a:ext>
            </a:extLst>
          </p:cNvPr>
          <p:cNvSpPr txBox="1"/>
          <p:nvPr/>
        </p:nvSpPr>
        <p:spPr>
          <a:xfrm>
            <a:off x="1413163" y="1676294"/>
            <a:ext cx="6317673" cy="2031325"/>
          </a:xfrm>
          <a:prstGeom prst="rect">
            <a:avLst/>
          </a:prstGeom>
          <a:noFill/>
        </p:spPr>
        <p:txBody>
          <a:bodyPr wrap="square">
            <a:spAutoFit/>
          </a:bodyPr>
          <a:lstStyle/>
          <a:p>
            <a:pPr marL="285750" indent="-285750" algn="just">
              <a:buFont typeface="Arial" panose="020B0604020202020204" pitchFamily="34" charset="0"/>
              <a:buChar char="•"/>
            </a:pPr>
            <a:r>
              <a:rPr lang="en-US" sz="1800" b="1" dirty="0">
                <a:latin typeface="Overpass Light" panose="020B0604020202020204" charset="0"/>
              </a:rPr>
              <a:t>The Metasploit Framework </a:t>
            </a:r>
            <a:r>
              <a:rPr lang="en-US" sz="1800" dirty="0">
                <a:latin typeface="Overpass Light" panose="020B0604020202020204" charset="0"/>
              </a:rPr>
              <a:t>is an open source </a:t>
            </a:r>
            <a:r>
              <a:rPr lang="en-US" sz="1800" b="1" dirty="0">
                <a:latin typeface="Overpass Light" panose="020B0604020202020204" charset="0"/>
              </a:rPr>
              <a:t>platform</a:t>
            </a:r>
            <a:r>
              <a:rPr lang="en-US" sz="1800" dirty="0">
                <a:latin typeface="Overpass Light" panose="020B0604020202020204" charset="0"/>
              </a:rPr>
              <a:t> that supports vulnerability research, exploit development, and the creation of custom security tools.</a:t>
            </a:r>
          </a:p>
          <a:p>
            <a:pPr marL="285750" indent="-285750" algn="just">
              <a:buFont typeface="Arial" panose="020B0604020202020204" pitchFamily="34" charset="0"/>
              <a:buChar char="•"/>
            </a:pPr>
            <a:r>
              <a:rPr lang="en-US" sz="1800" b="1" dirty="0">
                <a:latin typeface="Overpass Light" panose="020B0604020202020204" charset="0"/>
              </a:rPr>
              <a:t>Meterpreter</a:t>
            </a:r>
            <a:r>
              <a:rPr lang="en-US" sz="1800" dirty="0">
                <a:latin typeface="Overpass Light" panose="020B0604020202020204" charset="0"/>
              </a:rPr>
              <a:t> is an advanced, dynamically extensible </a:t>
            </a:r>
            <a:r>
              <a:rPr lang="en-US" sz="1800" b="1" dirty="0">
                <a:latin typeface="Overpass Light" panose="020B0604020202020204" charset="0"/>
              </a:rPr>
              <a:t>payload</a:t>
            </a:r>
            <a:r>
              <a:rPr lang="en-US" sz="1800" dirty="0">
                <a:latin typeface="Overpass Light" panose="020B0604020202020204" charset="0"/>
              </a:rPr>
              <a:t> that uses in-memory DLL injection stagers and is extended over the network at runtime. Meterpreter is the </a:t>
            </a:r>
            <a:r>
              <a:rPr lang="en-US" sz="1800" b="1" dirty="0">
                <a:latin typeface="Overpass Light" panose="020B0604020202020204" charset="0"/>
              </a:rPr>
              <a:t>C2 agent </a:t>
            </a:r>
            <a:r>
              <a:rPr lang="en-US" sz="1800" dirty="0">
                <a:latin typeface="Overpass Light" panose="020B0604020202020204" charset="0"/>
              </a:rPr>
              <a:t>for </a:t>
            </a:r>
            <a:r>
              <a:rPr lang="en-US" sz="1800" b="1" dirty="0">
                <a:latin typeface="Overpass Light" panose="020B0604020202020204" charset="0"/>
              </a:rPr>
              <a:t>Metasploit.</a:t>
            </a:r>
          </a:p>
        </p:txBody>
      </p:sp>
      <p:sp>
        <p:nvSpPr>
          <p:cNvPr id="20" name="TextBox 19">
            <a:extLst>
              <a:ext uri="{FF2B5EF4-FFF2-40B4-BE49-F238E27FC236}">
                <a16:creationId xmlns:a16="http://schemas.microsoft.com/office/drawing/2014/main" id="{15AB7759-CC59-40A3-9A58-3579C8026D0F}"/>
              </a:ext>
            </a:extLst>
          </p:cNvPr>
          <p:cNvSpPr txBox="1"/>
          <p:nvPr/>
        </p:nvSpPr>
        <p:spPr>
          <a:xfrm>
            <a:off x="2088847" y="4364077"/>
            <a:ext cx="4966304" cy="307777"/>
          </a:xfrm>
          <a:prstGeom prst="rect">
            <a:avLst/>
          </a:prstGeom>
          <a:noFill/>
        </p:spPr>
        <p:txBody>
          <a:bodyPr wrap="square">
            <a:spAutoFit/>
          </a:bodyPr>
          <a:lstStyle/>
          <a:p>
            <a:r>
              <a:rPr lang="en-US" dirty="0">
                <a:latin typeface="Overpass Light" panose="020B0604020202020204" charset="0"/>
                <a:hlinkClick r:id="rId3"/>
              </a:rPr>
              <a:t>https://www.offensive-security.com/metasploit-unleashed/</a:t>
            </a:r>
            <a:endParaRPr lang="en-US" dirty="0">
              <a:latin typeface="Overpass Light" panose="020B0604020202020204" charset="0"/>
            </a:endParaRPr>
          </a:p>
        </p:txBody>
      </p:sp>
    </p:spTree>
    <p:extLst>
      <p:ext uri="{BB962C8B-B14F-4D97-AF65-F5344CB8AC3E}">
        <p14:creationId xmlns:p14="http://schemas.microsoft.com/office/powerpoint/2010/main" val="3806062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15783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a:t>
            </a:r>
          </a:p>
        </p:txBody>
      </p:sp>
      <p:pic>
        <p:nvPicPr>
          <p:cNvPr id="5" name="Picture 328">
            <a:hlinkClick r:id="rId3"/>
            <a:extLst>
              <a:ext uri="{FF2B5EF4-FFF2-40B4-BE49-F238E27FC236}">
                <a16:creationId xmlns:a16="http://schemas.microsoft.com/office/drawing/2014/main" id="{7864B55B-5CAD-4FA0-B5C9-2CE78FAC7DBC}"/>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2310794" y="865533"/>
            <a:ext cx="4333009" cy="2560390"/>
          </a:xfrm>
          <a:prstGeom prst="rect">
            <a:avLst/>
          </a:prstGeom>
          <a:noFill/>
        </p:spPr>
      </p:pic>
      <p:pic>
        <p:nvPicPr>
          <p:cNvPr id="1026" name="Picture 2" descr="Crear una backdoor persistente enmascarandola con el caracter RTLO •  Allhacked">
            <a:extLst>
              <a:ext uri="{FF2B5EF4-FFF2-40B4-BE49-F238E27FC236}">
                <a16:creationId xmlns:a16="http://schemas.microsoft.com/office/drawing/2014/main" id="{5D652EE3-63E7-443B-8933-ED16BADCC5B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3858" r="1854" b="31818"/>
          <a:stretch/>
        </p:blipFill>
        <p:spPr bwMode="auto">
          <a:xfrm>
            <a:off x="1913609" y="3569299"/>
            <a:ext cx="5316781" cy="5195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issing Windows Defender User Alerts on Windows 10 - msitproblog">
            <a:extLst>
              <a:ext uri="{FF2B5EF4-FFF2-40B4-BE49-F238E27FC236}">
                <a16:creationId xmlns:a16="http://schemas.microsoft.com/office/drawing/2014/main" id="{49EB5BE6-7768-43F1-8653-BCD7FDF5415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6664" t="71283" b="15378"/>
          <a:stretch/>
        </p:blipFill>
        <p:spPr bwMode="auto">
          <a:xfrm>
            <a:off x="3116090" y="4512380"/>
            <a:ext cx="2722418" cy="438211"/>
          </a:xfrm>
          <a:prstGeom prst="rect">
            <a:avLst/>
          </a:prstGeom>
          <a:noFill/>
          <a:extLst>
            <a:ext uri="{909E8E84-426E-40DD-AFC4-6F175D3DCCD1}">
              <a14:hiddenFill xmlns:a14="http://schemas.microsoft.com/office/drawing/2010/main">
                <a:solidFill>
                  <a:srgbClr val="FFFFFF"/>
                </a:solidFill>
              </a14:hiddenFill>
            </a:ext>
          </a:extLst>
        </p:spPr>
      </p:pic>
      <p:sp>
        <p:nvSpPr>
          <p:cNvPr id="2" name="Arrow: Down 1">
            <a:extLst>
              <a:ext uri="{FF2B5EF4-FFF2-40B4-BE49-F238E27FC236}">
                <a16:creationId xmlns:a16="http://schemas.microsoft.com/office/drawing/2014/main" id="{8F93C046-2122-491C-9A9E-EA21FE5C90CF}"/>
              </a:ext>
            </a:extLst>
          </p:cNvPr>
          <p:cNvSpPr/>
          <p:nvPr/>
        </p:nvSpPr>
        <p:spPr>
          <a:xfrm flipH="1">
            <a:off x="4293726" y="4145218"/>
            <a:ext cx="367146" cy="31075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4904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 staged vs stageless</a:t>
            </a:r>
          </a:p>
        </p:txBody>
      </p:sp>
      <p:pic>
        <p:nvPicPr>
          <p:cNvPr id="1026" name="Picture 2">
            <a:extLst>
              <a:ext uri="{FF2B5EF4-FFF2-40B4-BE49-F238E27FC236}">
                <a16:creationId xmlns:a16="http://schemas.microsoft.com/office/drawing/2014/main" id="{DAF991E4-AD8E-4FFB-865B-EF531B318A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2297" y="1134341"/>
            <a:ext cx="4550785" cy="12464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8DFD29B-C793-4044-861E-5D31219868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9143" y="2998994"/>
            <a:ext cx="5545714" cy="1687826"/>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E4AF78D7-5FF9-4B8B-B249-FF69D6F1FF98}"/>
              </a:ext>
            </a:extLst>
          </p:cNvPr>
          <p:cNvSpPr txBox="1"/>
          <p:nvPr/>
        </p:nvSpPr>
        <p:spPr>
          <a:xfrm>
            <a:off x="3390358" y="4757928"/>
            <a:ext cx="2654662" cy="276999"/>
          </a:xfrm>
          <a:prstGeom prst="rect">
            <a:avLst/>
          </a:prstGeom>
          <a:noFill/>
        </p:spPr>
        <p:txBody>
          <a:bodyPr wrap="square">
            <a:spAutoFit/>
          </a:bodyPr>
          <a:lstStyle/>
          <a:p>
            <a:r>
              <a:rPr lang="en-US" sz="1200" b="1" dirty="0">
                <a:latin typeface="Overpass Light" panose="020B0604020202020204" charset="0"/>
              </a:rPr>
              <a:t>windows/meterpreter/reverse_tcp</a:t>
            </a:r>
          </a:p>
        </p:txBody>
      </p:sp>
      <p:sp>
        <p:nvSpPr>
          <p:cNvPr id="14" name="TextBox 13">
            <a:extLst>
              <a:ext uri="{FF2B5EF4-FFF2-40B4-BE49-F238E27FC236}">
                <a16:creationId xmlns:a16="http://schemas.microsoft.com/office/drawing/2014/main" id="{0454002A-3F6A-4B31-AE43-4BC82321CA09}"/>
              </a:ext>
            </a:extLst>
          </p:cNvPr>
          <p:cNvSpPr txBox="1"/>
          <p:nvPr/>
        </p:nvSpPr>
        <p:spPr>
          <a:xfrm>
            <a:off x="3281795" y="2353104"/>
            <a:ext cx="2580410" cy="276999"/>
          </a:xfrm>
          <a:prstGeom prst="rect">
            <a:avLst/>
          </a:prstGeom>
          <a:noFill/>
        </p:spPr>
        <p:txBody>
          <a:bodyPr wrap="square">
            <a:spAutoFit/>
          </a:bodyPr>
          <a:lstStyle/>
          <a:p>
            <a:r>
              <a:rPr lang="en-US" sz="1200" b="1" dirty="0">
                <a:latin typeface="Overpass Light" panose="020B0604020202020204" charset="0"/>
              </a:rPr>
              <a:t>windows/meterpreter_reverse_tcp</a:t>
            </a:r>
          </a:p>
        </p:txBody>
      </p:sp>
      <p:sp>
        <p:nvSpPr>
          <p:cNvPr id="15" name="TextBox 14">
            <a:extLst>
              <a:ext uri="{FF2B5EF4-FFF2-40B4-BE49-F238E27FC236}">
                <a16:creationId xmlns:a16="http://schemas.microsoft.com/office/drawing/2014/main" id="{3AE65D3F-31A4-45C2-8C77-A5E0FBCE3895}"/>
              </a:ext>
            </a:extLst>
          </p:cNvPr>
          <p:cNvSpPr txBox="1"/>
          <p:nvPr/>
        </p:nvSpPr>
        <p:spPr>
          <a:xfrm>
            <a:off x="4043795" y="1023513"/>
            <a:ext cx="1106632" cy="338554"/>
          </a:xfrm>
          <a:prstGeom prst="rect">
            <a:avLst/>
          </a:prstGeom>
          <a:noFill/>
        </p:spPr>
        <p:txBody>
          <a:bodyPr wrap="square">
            <a:spAutoFit/>
          </a:bodyPr>
          <a:lstStyle/>
          <a:p>
            <a:r>
              <a:rPr lang="en-US" sz="1600" b="1" dirty="0">
                <a:latin typeface="Overpass Light" panose="020B0604020202020204" charset="0"/>
              </a:rPr>
              <a:t>Stageless</a:t>
            </a:r>
          </a:p>
        </p:txBody>
      </p:sp>
      <p:sp>
        <p:nvSpPr>
          <p:cNvPr id="16" name="TextBox 15">
            <a:extLst>
              <a:ext uri="{FF2B5EF4-FFF2-40B4-BE49-F238E27FC236}">
                <a16:creationId xmlns:a16="http://schemas.microsoft.com/office/drawing/2014/main" id="{2735B219-B97F-491A-84A7-02976E8DAB7D}"/>
              </a:ext>
            </a:extLst>
          </p:cNvPr>
          <p:cNvSpPr txBox="1"/>
          <p:nvPr/>
        </p:nvSpPr>
        <p:spPr>
          <a:xfrm>
            <a:off x="4261030" y="2720868"/>
            <a:ext cx="913318" cy="338554"/>
          </a:xfrm>
          <a:prstGeom prst="rect">
            <a:avLst/>
          </a:prstGeom>
          <a:noFill/>
        </p:spPr>
        <p:txBody>
          <a:bodyPr wrap="square">
            <a:spAutoFit/>
          </a:bodyPr>
          <a:lstStyle/>
          <a:p>
            <a:r>
              <a:rPr lang="en-US" sz="1600" b="1" dirty="0">
                <a:latin typeface="Overpass Light" panose="020B0604020202020204" charset="0"/>
              </a:rPr>
              <a:t>Staged</a:t>
            </a:r>
          </a:p>
        </p:txBody>
      </p:sp>
    </p:spTree>
    <p:extLst>
      <p:ext uri="{BB962C8B-B14F-4D97-AF65-F5344CB8AC3E}">
        <p14:creationId xmlns:p14="http://schemas.microsoft.com/office/powerpoint/2010/main" val="5333328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AV and EDR Detect Malware?</a:t>
            </a:r>
          </a:p>
        </p:txBody>
      </p:sp>
      <p:sp>
        <p:nvSpPr>
          <p:cNvPr id="19" name="TextBox 18">
            <a:extLst>
              <a:ext uri="{FF2B5EF4-FFF2-40B4-BE49-F238E27FC236}">
                <a16:creationId xmlns:a16="http://schemas.microsoft.com/office/drawing/2014/main" id="{336DF4FD-EFB9-4670-A22A-0E2F02FF543B}"/>
              </a:ext>
            </a:extLst>
          </p:cNvPr>
          <p:cNvSpPr txBox="1"/>
          <p:nvPr/>
        </p:nvSpPr>
        <p:spPr>
          <a:xfrm>
            <a:off x="1413163" y="1444231"/>
            <a:ext cx="6317673" cy="3539430"/>
          </a:xfrm>
          <a:prstGeom prst="rect">
            <a:avLst/>
          </a:prstGeom>
          <a:noFill/>
        </p:spPr>
        <p:txBody>
          <a:bodyPr wrap="square">
            <a:spAutoFit/>
          </a:bodyPr>
          <a:lstStyle/>
          <a:p>
            <a:pPr marL="285750" indent="-285750" algn="just">
              <a:buFont typeface="Arial" panose="020B0604020202020204" pitchFamily="34" charset="0"/>
              <a:buChar char="•"/>
            </a:pPr>
            <a:r>
              <a:rPr lang="en-US" sz="1600" b="1" u="sng" dirty="0">
                <a:latin typeface="Overpass Light" panose="020B0604020202020204" charset="0"/>
              </a:rPr>
              <a:t>Hashes</a:t>
            </a:r>
          </a:p>
          <a:p>
            <a:pPr algn="just"/>
            <a:r>
              <a:rPr lang="en-US" sz="1600" dirty="0">
                <a:latin typeface="Overpass Light" panose="020B0604020202020204" charset="0"/>
              </a:rPr>
              <a:t>- Simply hashing the file and comparing it to a database of known signatures. Extremely fragile, any changes to the file will change the entire signature.</a:t>
            </a:r>
          </a:p>
          <a:p>
            <a:pPr marL="285750" indent="-285750" algn="just">
              <a:buFont typeface="Arial" panose="020B0604020202020204" pitchFamily="34" charset="0"/>
              <a:buChar char="•"/>
            </a:pPr>
            <a:r>
              <a:rPr lang="en-US" sz="1600" b="1" u="sng" dirty="0">
                <a:latin typeface="Overpass Light" panose="020B0604020202020204" charset="0"/>
              </a:rPr>
              <a:t>Byte Matching (String Match)</a:t>
            </a:r>
          </a:p>
          <a:p>
            <a:pPr algn="just"/>
            <a:r>
              <a:rPr lang="en-US" sz="1600" dirty="0">
                <a:latin typeface="Overpass Light" panose="020B0604020202020204" charset="0"/>
              </a:rPr>
              <a:t>- Matching a specific pattern of bytes within the code. Example: The presence of the word “mimikatz” or a known memory structure.</a:t>
            </a:r>
          </a:p>
          <a:p>
            <a:pPr marL="285750" indent="-285750" algn="just">
              <a:buFont typeface="Arial" panose="020B0604020202020204" pitchFamily="34" charset="0"/>
              <a:buChar char="•"/>
            </a:pPr>
            <a:r>
              <a:rPr lang="en-US" sz="1600" b="1" u="sng" dirty="0">
                <a:latin typeface="Overpass Light" panose="020B0604020202020204" charset="0"/>
              </a:rPr>
              <a:t>Heuristics</a:t>
            </a:r>
          </a:p>
          <a:p>
            <a:pPr algn="just"/>
            <a:r>
              <a:rPr lang="en-US" sz="1600" dirty="0">
                <a:latin typeface="Overpass Light" panose="020B0604020202020204" charset="0"/>
              </a:rPr>
              <a:t>-</a:t>
            </a:r>
            <a:r>
              <a:rPr lang="en-US" sz="1600" b="1" dirty="0">
                <a:latin typeface="Overpass Light" panose="020B0604020202020204" charset="0"/>
              </a:rPr>
              <a:t> </a:t>
            </a:r>
            <a:r>
              <a:rPr lang="en-US" sz="1600" dirty="0">
                <a:latin typeface="Overpass Light" panose="020B0604020202020204" charset="0"/>
              </a:rPr>
              <a:t>File structure.</a:t>
            </a:r>
          </a:p>
          <a:p>
            <a:pPr algn="just"/>
            <a:r>
              <a:rPr lang="en-US" sz="1600" dirty="0">
                <a:latin typeface="Overpass Light" panose="020B0604020202020204" charset="0"/>
              </a:rPr>
              <a:t>- Logic Flows (Abstract Syntax Trees (AST), Control Flow Graphs (CFG), etc.)</a:t>
            </a:r>
          </a:p>
          <a:p>
            <a:pPr algn="just"/>
            <a:r>
              <a:rPr lang="en-US" sz="1600" dirty="0">
                <a:latin typeface="Overpass Light" panose="020B0604020202020204" charset="0"/>
              </a:rPr>
              <a:t>- Rule based detections (if x &amp; y then malicious), context-based detections. Often uses some kind of aggregate risk for probability of malicious file. </a:t>
            </a:r>
          </a:p>
        </p:txBody>
      </p:sp>
      <p:sp>
        <p:nvSpPr>
          <p:cNvPr id="5" name="Google Shape;360;p41">
            <a:extLst>
              <a:ext uri="{FF2B5EF4-FFF2-40B4-BE49-F238E27FC236}">
                <a16:creationId xmlns:a16="http://schemas.microsoft.com/office/drawing/2014/main" id="{0EDB1A13-4AAC-4075-9B2D-FCABCAFA2519}"/>
              </a:ext>
            </a:extLst>
          </p:cNvPr>
          <p:cNvSpPr txBox="1">
            <a:spLocks/>
          </p:cNvSpPr>
          <p:nvPr/>
        </p:nvSpPr>
        <p:spPr>
          <a:xfrm>
            <a:off x="2512452" y="904337"/>
            <a:ext cx="3929696" cy="6785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2800" dirty="0"/>
              <a:t>STATIC DETECTIONS</a:t>
            </a:r>
          </a:p>
        </p:txBody>
      </p:sp>
    </p:spTree>
    <p:extLst>
      <p:ext uri="{BB962C8B-B14F-4D97-AF65-F5344CB8AC3E}">
        <p14:creationId xmlns:p14="http://schemas.microsoft.com/office/powerpoint/2010/main" val="1197512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AV and EDR Detect Malware?</a:t>
            </a:r>
          </a:p>
        </p:txBody>
      </p:sp>
      <p:sp>
        <p:nvSpPr>
          <p:cNvPr id="19" name="TextBox 18">
            <a:extLst>
              <a:ext uri="{FF2B5EF4-FFF2-40B4-BE49-F238E27FC236}">
                <a16:creationId xmlns:a16="http://schemas.microsoft.com/office/drawing/2014/main" id="{336DF4FD-EFB9-4670-A22A-0E2F02FF543B}"/>
              </a:ext>
            </a:extLst>
          </p:cNvPr>
          <p:cNvSpPr txBox="1"/>
          <p:nvPr/>
        </p:nvSpPr>
        <p:spPr>
          <a:xfrm>
            <a:off x="543791" y="2289358"/>
            <a:ext cx="4277592" cy="2554545"/>
          </a:xfrm>
          <a:prstGeom prst="rect">
            <a:avLst/>
          </a:prstGeom>
          <a:noFill/>
        </p:spPr>
        <p:txBody>
          <a:bodyPr wrap="square">
            <a:spAutoFit/>
          </a:bodyPr>
          <a:lstStyle/>
          <a:p>
            <a:pPr marL="285750" indent="-285750" algn="just">
              <a:buFont typeface="Arial" panose="020B0604020202020204" pitchFamily="34" charset="0"/>
              <a:buChar char="•"/>
            </a:pPr>
            <a:r>
              <a:rPr lang="en-US" sz="1600" b="1" u="sng" dirty="0">
                <a:latin typeface="Overpass Light" panose="020B0604020202020204" charset="0"/>
              </a:rPr>
              <a:t>Classification Detection: </a:t>
            </a:r>
            <a:r>
              <a:rPr lang="en-US" sz="1600" dirty="0">
                <a:latin typeface="Overpass Light" panose="020B0604020202020204" charset="0"/>
              </a:rPr>
              <a:t>querying an existing database of known threats.</a:t>
            </a:r>
          </a:p>
          <a:p>
            <a:pPr marL="285750" indent="-285750" algn="just">
              <a:buFont typeface="Arial" panose="020B0604020202020204" pitchFamily="34" charset="0"/>
              <a:buChar char="•"/>
            </a:pPr>
            <a:r>
              <a:rPr lang="en-US" sz="1600" b="1" u="sng" dirty="0">
                <a:latin typeface="Overpass Light" panose="020B0604020202020204" charset="0"/>
              </a:rPr>
              <a:t>Sandboxing: </a:t>
            </a:r>
            <a:r>
              <a:rPr lang="en-US" sz="1600" dirty="0">
                <a:latin typeface="Overpass Light" panose="020B0604020202020204" charset="0"/>
              </a:rPr>
              <a:t>execute code in a safe space and analyze what it does.</a:t>
            </a:r>
          </a:p>
          <a:p>
            <a:pPr marL="285750" indent="-285750" algn="just">
              <a:buFont typeface="Arial" panose="020B0604020202020204" pitchFamily="34" charset="0"/>
              <a:buChar char="•"/>
            </a:pPr>
            <a:r>
              <a:rPr lang="en-US" sz="1600" b="1" u="sng" dirty="0">
                <a:latin typeface="Overpass Light" panose="020B0604020202020204" charset="0"/>
              </a:rPr>
              <a:t>System Logs and Events: </a:t>
            </a:r>
            <a:r>
              <a:rPr lang="en-US" sz="1600" dirty="0">
                <a:latin typeface="Overpass Light" panose="020B0604020202020204" charset="0"/>
              </a:rPr>
              <a:t>Event Tracing for Windows.</a:t>
            </a:r>
          </a:p>
          <a:p>
            <a:pPr marL="285750" indent="-285750" algn="just">
              <a:buFont typeface="Arial" panose="020B0604020202020204" pitchFamily="34" charset="0"/>
              <a:buChar char="•"/>
            </a:pPr>
            <a:r>
              <a:rPr lang="en-US" sz="1600" b="1" u="sng" dirty="0">
                <a:latin typeface="Overpass Light" panose="020B0604020202020204" charset="0"/>
              </a:rPr>
              <a:t>API Hooking:</a:t>
            </a:r>
            <a:r>
              <a:rPr lang="en-US" sz="1600" u="sng" dirty="0">
                <a:latin typeface="Overpass Light" panose="020B0604020202020204" charset="0"/>
              </a:rPr>
              <a:t> </a:t>
            </a:r>
            <a:r>
              <a:rPr lang="en-US" sz="1600" dirty="0">
                <a:latin typeface="Overpass Light" panose="020B0604020202020204" charset="0"/>
              </a:rPr>
              <a:t>the Windows API calls (CreateFile, OpenProcess, etc.) are intercepted to decide if the action is malicious or not.</a:t>
            </a:r>
          </a:p>
        </p:txBody>
      </p:sp>
      <p:sp>
        <p:nvSpPr>
          <p:cNvPr id="5" name="Google Shape;360;p41">
            <a:extLst>
              <a:ext uri="{FF2B5EF4-FFF2-40B4-BE49-F238E27FC236}">
                <a16:creationId xmlns:a16="http://schemas.microsoft.com/office/drawing/2014/main" id="{0EDB1A13-4AAC-4075-9B2D-FCABCAFA2519}"/>
              </a:ext>
            </a:extLst>
          </p:cNvPr>
          <p:cNvSpPr txBox="1">
            <a:spLocks/>
          </p:cNvSpPr>
          <p:nvPr/>
        </p:nvSpPr>
        <p:spPr>
          <a:xfrm>
            <a:off x="2512452" y="904337"/>
            <a:ext cx="3929696" cy="6785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2800" dirty="0"/>
              <a:t>DYNAMIC DETECTIONS</a:t>
            </a:r>
          </a:p>
        </p:txBody>
      </p:sp>
      <p:pic>
        <p:nvPicPr>
          <p:cNvPr id="3" name="Picture 2">
            <a:extLst>
              <a:ext uri="{FF2B5EF4-FFF2-40B4-BE49-F238E27FC236}">
                <a16:creationId xmlns:a16="http://schemas.microsoft.com/office/drawing/2014/main" id="{13B48855-6871-4DE0-8F1D-AECEF6BEFA85}"/>
              </a:ext>
            </a:extLst>
          </p:cNvPr>
          <p:cNvPicPr>
            <a:picLocks noChangeAspect="1"/>
          </p:cNvPicPr>
          <p:nvPr/>
        </p:nvPicPr>
        <p:blipFill>
          <a:blip r:embed="rId3"/>
          <a:stretch>
            <a:fillRect/>
          </a:stretch>
        </p:blipFill>
        <p:spPr>
          <a:xfrm>
            <a:off x="5562152" y="1415770"/>
            <a:ext cx="2719403" cy="1998878"/>
          </a:xfrm>
          <a:prstGeom prst="rect">
            <a:avLst/>
          </a:prstGeom>
        </p:spPr>
      </p:pic>
      <p:pic>
        <p:nvPicPr>
          <p:cNvPr id="2050" name="Picture 2">
            <a:extLst>
              <a:ext uri="{FF2B5EF4-FFF2-40B4-BE49-F238E27FC236}">
                <a16:creationId xmlns:a16="http://schemas.microsoft.com/office/drawing/2014/main" id="{3D877851-F9E8-4988-809D-BAA29B5634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24933" y="3502689"/>
            <a:ext cx="3005448" cy="12207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03518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WHY C#?</a:t>
            </a:r>
          </a:p>
        </p:txBody>
      </p:sp>
      <p:sp>
        <p:nvSpPr>
          <p:cNvPr id="8" name="TextBox 7">
            <a:extLst>
              <a:ext uri="{FF2B5EF4-FFF2-40B4-BE49-F238E27FC236}">
                <a16:creationId xmlns:a16="http://schemas.microsoft.com/office/drawing/2014/main" id="{40FD5BEA-02B3-4D47-9AB9-09903075428F}"/>
              </a:ext>
            </a:extLst>
          </p:cNvPr>
          <p:cNvSpPr txBox="1"/>
          <p:nvPr/>
        </p:nvSpPr>
        <p:spPr>
          <a:xfrm>
            <a:off x="625300" y="1311035"/>
            <a:ext cx="8026137" cy="2862322"/>
          </a:xfrm>
          <a:prstGeom prst="rect">
            <a:avLst/>
          </a:prstGeom>
          <a:noFill/>
        </p:spPr>
        <p:txBody>
          <a:bodyPr wrap="square">
            <a:spAutoFit/>
          </a:bodyPr>
          <a:lstStyle/>
          <a:p>
            <a:pPr algn="just"/>
            <a:r>
              <a:rPr lang="en-US" sz="1800" dirty="0">
                <a:latin typeface="Overpass Light" panose="020B0604020202020204" charset="0"/>
              </a:rPr>
              <a:t>.NET framework was introduced by Microsoft in the early 2000s with the goal of making programming easier. The most popular language supported by this platform is C#.</a:t>
            </a:r>
          </a:p>
          <a:p>
            <a:pPr algn="just"/>
            <a:endParaRPr lang="en-US" sz="1800" dirty="0">
              <a:latin typeface="Overpass Light" panose="020B0604020202020204" charset="0"/>
            </a:endParaRPr>
          </a:p>
          <a:p>
            <a:pPr marL="285750" indent="-285750" algn="just">
              <a:buFont typeface="Arial" panose="020B0604020202020204" pitchFamily="34" charset="0"/>
              <a:buChar char="•"/>
            </a:pPr>
            <a:r>
              <a:rPr lang="en-US" sz="1800" dirty="0">
                <a:latin typeface="Overpass Light" panose="020B0604020202020204" charset="0"/>
              </a:rPr>
              <a:t>Modern, functional, generic, object oriented.</a:t>
            </a:r>
          </a:p>
          <a:p>
            <a:pPr marL="285750" indent="-285750" algn="just">
              <a:buFont typeface="Arial" panose="020B0604020202020204" pitchFamily="34" charset="0"/>
              <a:buChar char="•"/>
            </a:pPr>
            <a:r>
              <a:rPr lang="en-US" sz="1800" dirty="0">
                <a:latin typeface="Overpass Light" panose="020B0604020202020204" charset="0"/>
              </a:rPr>
              <a:t>Fluid syntax.</a:t>
            </a:r>
          </a:p>
          <a:p>
            <a:pPr marL="285750" indent="-285750" algn="just">
              <a:buFont typeface="Arial" panose="020B0604020202020204" pitchFamily="34" charset="0"/>
              <a:buChar char="•"/>
            </a:pPr>
            <a:r>
              <a:rPr lang="en-US" sz="1800" dirty="0">
                <a:latin typeface="Overpass Light" panose="020B0604020202020204" charset="0"/>
              </a:rPr>
              <a:t>Integration with Visual Studio IDE.</a:t>
            </a:r>
          </a:p>
          <a:p>
            <a:pPr marL="285750" indent="-285750" algn="just">
              <a:buFont typeface="Arial" panose="020B0604020202020204" pitchFamily="34" charset="0"/>
              <a:buChar char="•"/>
            </a:pPr>
            <a:r>
              <a:rPr lang="en-US" sz="1800" dirty="0">
                <a:latin typeface="Overpass Light" panose="020B0604020202020204" charset="0"/>
              </a:rPr>
              <a:t>Cross-platform.</a:t>
            </a:r>
          </a:p>
          <a:p>
            <a:pPr marL="285750" indent="-285750" algn="just">
              <a:buFont typeface="Arial" panose="020B0604020202020204" pitchFamily="34" charset="0"/>
              <a:buChar char="•"/>
            </a:pPr>
            <a:r>
              <a:rPr lang="en-US" sz="1800" dirty="0">
                <a:latin typeface="Overpass Light" panose="020B0604020202020204" charset="0"/>
              </a:rPr>
              <a:t>Easy to deploy.</a:t>
            </a:r>
          </a:p>
          <a:p>
            <a:pPr marL="285750" indent="-285750" algn="just">
              <a:buFont typeface="Arial" panose="020B0604020202020204" pitchFamily="34" charset="0"/>
              <a:buChar char="•"/>
            </a:pPr>
            <a:r>
              <a:rPr lang="en-US" sz="1800" dirty="0">
                <a:latin typeface="Overpass Light" panose="020B0604020202020204" charset="0"/>
              </a:rPr>
              <a:t>Multiple App Domains (Gaming, Mobile, IOT, etc.) supported.</a:t>
            </a:r>
          </a:p>
        </p:txBody>
      </p:sp>
      <p:pic>
        <p:nvPicPr>
          <p:cNvPr id="1026" name="Picture 2" descr="C#">
            <a:extLst>
              <a:ext uri="{FF2B5EF4-FFF2-40B4-BE49-F238E27FC236}">
                <a16:creationId xmlns:a16="http://schemas.microsoft.com/office/drawing/2014/main" id="{B53AE2F4-EDF2-4B18-BD83-DCABA67B8B3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7059" y="2073487"/>
            <a:ext cx="2568858" cy="154131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25651C60-6750-4BCB-BF7D-00F33ADD6DFB}"/>
              </a:ext>
            </a:extLst>
          </p:cNvPr>
          <p:cNvSpPr txBox="1"/>
          <p:nvPr/>
        </p:nvSpPr>
        <p:spPr>
          <a:xfrm>
            <a:off x="1885628" y="4519910"/>
            <a:ext cx="5505480" cy="307777"/>
          </a:xfrm>
          <a:prstGeom prst="rect">
            <a:avLst/>
          </a:prstGeom>
          <a:noFill/>
        </p:spPr>
        <p:txBody>
          <a:bodyPr wrap="square">
            <a:spAutoFit/>
          </a:bodyPr>
          <a:lstStyle/>
          <a:p>
            <a:r>
              <a:rPr lang="en-US" dirty="0">
                <a:latin typeface="Overpass Light" panose="020B0604020202020204" charset="0"/>
                <a:hlinkClick r:id="rId5"/>
              </a:rPr>
              <a:t>https://learn.microsoft.com/en-us/dotnet/csharp/tour-of-csharp/</a:t>
            </a:r>
            <a:endParaRPr lang="en-US" dirty="0">
              <a:latin typeface="Overpass Light" panose="020B0604020202020204" charset="0"/>
            </a:endParaRPr>
          </a:p>
        </p:txBody>
      </p:sp>
    </p:spTree>
    <p:extLst>
      <p:ext uri="{BB962C8B-B14F-4D97-AF65-F5344CB8AC3E}">
        <p14:creationId xmlns:p14="http://schemas.microsoft.com/office/powerpoint/2010/main" val="1145819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C# 101</a:t>
            </a:r>
            <a:br>
              <a:rPr lang="en-US" dirty="0"/>
            </a:br>
            <a:endParaRPr lang="en-US" dirty="0"/>
          </a:p>
        </p:txBody>
      </p:sp>
      <p:sp>
        <p:nvSpPr>
          <p:cNvPr id="8" name="TextBox 7">
            <a:extLst>
              <a:ext uri="{FF2B5EF4-FFF2-40B4-BE49-F238E27FC236}">
                <a16:creationId xmlns:a16="http://schemas.microsoft.com/office/drawing/2014/main" id="{40FD5BEA-02B3-4D47-9AB9-09903075428F}"/>
              </a:ext>
            </a:extLst>
          </p:cNvPr>
          <p:cNvSpPr txBox="1"/>
          <p:nvPr/>
        </p:nvSpPr>
        <p:spPr>
          <a:xfrm>
            <a:off x="897633" y="1619299"/>
            <a:ext cx="7159334" cy="2308324"/>
          </a:xfrm>
          <a:prstGeom prst="rect">
            <a:avLst/>
          </a:prstGeom>
          <a:noFill/>
        </p:spPr>
        <p:txBody>
          <a:bodyPr wrap="square">
            <a:spAutoFit/>
          </a:bodyPr>
          <a:lstStyle/>
          <a:p>
            <a:pPr marL="285750" indent="-285750">
              <a:buFont typeface="Arial" panose="020B0604020202020204" pitchFamily="34" charset="0"/>
              <a:buChar char="•"/>
            </a:pPr>
            <a:r>
              <a:rPr lang="en-US" sz="1800" dirty="0">
                <a:latin typeface="Overpass Light" panose="020B0604020202020204" charset="0"/>
              </a:rPr>
              <a:t>Object oriented programming language released in 2001 as part of the .NET initiative.</a:t>
            </a:r>
          </a:p>
          <a:p>
            <a:pPr marL="285750" indent="-285750">
              <a:buFont typeface="Arial" panose="020B0604020202020204" pitchFamily="34" charset="0"/>
              <a:buChar char="•"/>
            </a:pPr>
            <a:r>
              <a:rPr lang="en-US" sz="1800" dirty="0">
                <a:latin typeface="Overpass Light" panose="020B0604020202020204" charset="0"/>
              </a:rPr>
              <a:t>C# source is compiled to IL (Intermediate Language) which can then be translated into machine instructions by the CLR (Common Language Runtime)</a:t>
            </a:r>
          </a:p>
          <a:p>
            <a:pPr lvl="3"/>
            <a:r>
              <a:rPr lang="en-US" sz="1800" dirty="0">
                <a:solidFill>
                  <a:schemeClr val="tx1"/>
                </a:solidFill>
                <a:latin typeface="Overpass Light" panose="020B0604020202020204" charset="0"/>
                <a:hlinkClick r:id="rId4"/>
              </a:rPr>
              <a:t>https://docs.microsoft.com/en-us/dotnet/standard/clr </a:t>
            </a:r>
            <a:endParaRPr lang="en-US" sz="1800" dirty="0">
              <a:solidFill>
                <a:schemeClr val="tx1"/>
              </a:solidFill>
              <a:latin typeface="Overpass Light" panose="020B0604020202020204" charset="0"/>
            </a:endParaRPr>
          </a:p>
          <a:p>
            <a:pPr marL="285750" indent="-285750">
              <a:buFont typeface="Arial" panose="020B0604020202020204" pitchFamily="34" charset="0"/>
              <a:buChar char="•"/>
            </a:pPr>
            <a:r>
              <a:rPr lang="en-US" sz="1800" dirty="0">
                <a:latin typeface="Overpass Light" panose="020B0604020202020204" charset="0"/>
              </a:rPr>
              <a:t>Managed Code vs Unmanaged</a:t>
            </a:r>
          </a:p>
          <a:p>
            <a:r>
              <a:rPr lang="en-US" sz="1800" dirty="0">
                <a:latin typeface="Overpass Light" panose="020B0604020202020204" charset="0"/>
                <a:hlinkClick r:id="rId5"/>
              </a:rPr>
              <a:t>https://docs.microsoft.com/en-us/dotnet/standard/managed-code </a:t>
            </a:r>
            <a:endParaRPr lang="en-US" sz="1800" dirty="0">
              <a:latin typeface="Overpass Light" panose="020B0604020202020204" charset="0"/>
            </a:endParaRPr>
          </a:p>
        </p:txBody>
      </p:sp>
    </p:spTree>
    <p:extLst>
      <p:ext uri="{BB962C8B-B14F-4D97-AF65-F5344CB8AC3E}">
        <p14:creationId xmlns:p14="http://schemas.microsoft.com/office/powerpoint/2010/main" val="13272052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pic>
        <p:nvPicPr>
          <p:cNvPr id="396" name="Picture 39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368338" y="1260284"/>
            <a:ext cx="4407324" cy="3073775"/>
          </a:xfrm>
          <a:prstGeom prst="rect">
            <a:avLst/>
          </a:prstGeom>
          <a:noFill/>
        </p:spPr>
      </p:pic>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402" name="Rectangle 402"/>
          <p:cNvSpPr/>
          <p:nvPr/>
        </p:nvSpPr>
        <p:spPr>
          <a:xfrm>
            <a:off x="1621312" y="4662041"/>
            <a:ext cx="6152325" cy="215444"/>
          </a:xfrm>
          <a:prstGeom prst="rect">
            <a:avLst/>
          </a:prstGeom>
        </p:spPr>
        <p:txBody>
          <a:bodyPr wrap="none" lIns="0" tIns="0" rIns="0" bIns="0">
            <a:spAutoFit/>
          </a:bodyPr>
          <a:lstStyle/>
          <a:p>
            <a:pPr marL="0"/>
            <a:r>
              <a:rPr lang="en-US" sz="1400" b="0" i="0" u="sng" spc="0" baseline="0" dirty="0">
                <a:solidFill>
                  <a:schemeClr val="tx1"/>
                </a:solidFill>
                <a:latin typeface="Overpass Light" panose="020B0604020202020204" charset="0"/>
                <a:hlinkClick r:id="rId3"/>
              </a:rPr>
              <a:t>https://www.c-sharpcorner.com/UploadFile/8911c4/code-execution-process</a:t>
            </a:r>
            <a:endParaRPr lang="en-US" sz="1400" b="0" i="0" u="sng" spc="0" baseline="0" dirty="0">
              <a:solidFill>
                <a:schemeClr val="tx1"/>
              </a:solidFill>
              <a:latin typeface="Overpass Light" panose="020B0604020202020204" charset="0"/>
              <a:hlinkClick r:id="rId3">
                <a:extLst>
                  <a:ext uri="{A12FA001-AC4F-418D-AE19-62706E023703}">
                    <ahyp:hlinkClr xmlns:ahyp="http://schemas.microsoft.com/office/drawing/2018/hyperlinkcolor" val="tx"/>
                  </a:ext>
                </a:extLst>
              </a:hlinkClick>
            </a:endParaRPr>
          </a:p>
        </p:txBody>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C# 101</a:t>
            </a:r>
            <a:br>
              <a:rPr lang="en-US" dirty="0"/>
            </a:b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402" name="Rectangle 402"/>
          <p:cNvSpPr/>
          <p:nvPr/>
        </p:nvSpPr>
        <p:spPr>
          <a:xfrm>
            <a:off x="2075743" y="4554319"/>
            <a:ext cx="4796185" cy="215444"/>
          </a:xfrm>
          <a:prstGeom prst="rect">
            <a:avLst/>
          </a:prstGeom>
        </p:spPr>
        <p:txBody>
          <a:bodyPr wrap="none" lIns="0" tIns="0" rIns="0" bIns="0">
            <a:spAutoFit/>
          </a:bodyPr>
          <a:lstStyle/>
          <a:p>
            <a:pPr marL="0"/>
            <a:r>
              <a:rPr lang="en-US" sz="1400" b="0" i="0" u="sng" spc="0" baseline="0" dirty="0">
                <a:solidFill>
                  <a:schemeClr val="tx1"/>
                </a:solidFill>
                <a:latin typeface="Overpass Light" panose="020B0604020202020204" charset="0"/>
                <a:hlinkClick r:id="rId3"/>
              </a:rPr>
              <a:t>https://github.com/LabinatorSolutions/csharp-cheat-sheet</a:t>
            </a:r>
            <a:endParaRPr lang="en-US" sz="1400" b="0" i="0" u="sng" spc="0" baseline="0" dirty="0">
              <a:solidFill>
                <a:schemeClr val="tx1"/>
              </a:solidFill>
              <a:latin typeface="Overpass Light" panose="020B0604020202020204" charset="0"/>
              <a:hlinkClick r:id="rId2">
                <a:extLst>
                  <a:ext uri="{A12FA001-AC4F-418D-AE19-62706E023703}">
                    <ahyp:hlinkClr xmlns:ahyp="http://schemas.microsoft.com/office/drawing/2018/hyperlinkcolor" val="tx"/>
                  </a:ext>
                </a:extLst>
              </a:hlinkClick>
            </a:endParaRPr>
          </a:p>
        </p:txBody>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C# 101</a:t>
            </a:r>
            <a:br>
              <a:rPr lang="en-US" dirty="0"/>
            </a:br>
            <a:endParaRPr lang="en-US" dirty="0"/>
          </a:p>
        </p:txBody>
      </p:sp>
      <p:sp>
        <p:nvSpPr>
          <p:cNvPr id="8" name="TextBox 7">
            <a:extLst>
              <a:ext uri="{FF2B5EF4-FFF2-40B4-BE49-F238E27FC236}">
                <a16:creationId xmlns:a16="http://schemas.microsoft.com/office/drawing/2014/main" id="{C1359C53-AE4C-45C7-A42E-D539C77AD016}"/>
              </a:ext>
            </a:extLst>
          </p:cNvPr>
          <p:cNvSpPr txBox="1"/>
          <p:nvPr/>
        </p:nvSpPr>
        <p:spPr>
          <a:xfrm>
            <a:off x="1062156" y="1125093"/>
            <a:ext cx="6823361" cy="3323987"/>
          </a:xfrm>
          <a:prstGeom prst="rect">
            <a:avLst/>
          </a:prstGeom>
          <a:noFill/>
        </p:spPr>
        <p:txBody>
          <a:bodyPr wrap="square">
            <a:spAutoFit/>
          </a:bodyPr>
          <a:lstStyle/>
          <a:p>
            <a:pPr algn="just"/>
            <a:r>
              <a:rPr lang="en-US" b="1" dirty="0">
                <a:latin typeface="Overpass Light" panose="020B0604020202020204" charset="0"/>
              </a:rPr>
              <a:t>Namespaces:</a:t>
            </a:r>
            <a:r>
              <a:rPr lang="en-US" dirty="0">
                <a:latin typeface="Overpass Light" panose="020B0604020202020204" charset="0"/>
              </a:rPr>
              <a:t> C# programs are organized using </a:t>
            </a:r>
            <a:r>
              <a:rPr lang="en-US" u="sng" dirty="0">
                <a:latin typeface="Overpass Light" panose="020B0604020202020204" charset="0"/>
              </a:rPr>
              <a:t>namespaces</a:t>
            </a:r>
            <a:r>
              <a:rPr lang="en-US" dirty="0">
                <a:latin typeface="Overpass Light" panose="020B0604020202020204" charset="0"/>
              </a:rPr>
              <a:t>. Namespaces are used both as an “internal” organization system for a program, and as an “external” organization system — a way of presenting program elements that are exposed to other programs.</a:t>
            </a:r>
          </a:p>
          <a:p>
            <a:pPr algn="just"/>
            <a:endParaRPr lang="en-US" dirty="0">
              <a:latin typeface="Overpass Light" panose="020B0604020202020204" charset="0"/>
            </a:endParaRPr>
          </a:p>
          <a:p>
            <a:pPr algn="just"/>
            <a:r>
              <a:rPr lang="en-US" b="1" dirty="0">
                <a:latin typeface="Overpass Light" panose="020B0604020202020204" charset="0"/>
              </a:rPr>
              <a:t>Classes: </a:t>
            </a:r>
            <a:r>
              <a:rPr lang="en-US" u="sng" dirty="0">
                <a:latin typeface="Overpass Light" panose="020B0604020202020204" charset="0"/>
              </a:rPr>
              <a:t>Classes</a:t>
            </a:r>
            <a:r>
              <a:rPr lang="en-US" dirty="0">
                <a:latin typeface="Overpass Light" panose="020B0604020202020204" charset="0"/>
              </a:rPr>
              <a:t> are the most fundamental of C#'s types. A class is a data structure that combines state (fields) and actions (methods and other function members) in a single unit. A class provides a definition for dynamically created instances of the class, also known as objects. </a:t>
            </a:r>
          </a:p>
          <a:p>
            <a:pPr algn="just"/>
            <a:endParaRPr lang="en-US" dirty="0">
              <a:latin typeface="Overpass Light" panose="020B0604020202020204" charset="0"/>
            </a:endParaRPr>
          </a:p>
          <a:p>
            <a:pPr algn="just"/>
            <a:r>
              <a:rPr lang="en-US" b="1" dirty="0">
                <a:latin typeface="Overpass Light" panose="020B0604020202020204" charset="0"/>
              </a:rPr>
              <a:t>Methods: </a:t>
            </a:r>
            <a:r>
              <a:rPr lang="en-US" dirty="0">
                <a:latin typeface="Overpass Light" panose="020B0604020202020204" charset="0"/>
              </a:rPr>
              <a:t>A </a:t>
            </a:r>
            <a:r>
              <a:rPr lang="en-US" u="sng" dirty="0">
                <a:latin typeface="Overpass Light" panose="020B0604020202020204" charset="0"/>
              </a:rPr>
              <a:t>method</a:t>
            </a:r>
            <a:r>
              <a:rPr lang="en-US" dirty="0">
                <a:latin typeface="Overpass Light" panose="020B0604020202020204" charset="0"/>
              </a:rPr>
              <a:t> is a code block that contains a series of statements. A program causes the statements to be executed by calling the method and specifying any required method arguments. In C#, every executed instruction is performed in the context of a method. The </a:t>
            </a:r>
            <a:r>
              <a:rPr lang="en-US" u="sng" dirty="0">
                <a:latin typeface="Overpass Light" panose="020B0604020202020204" charset="0"/>
              </a:rPr>
              <a:t>Main</a:t>
            </a:r>
            <a:r>
              <a:rPr lang="en-US" dirty="0">
                <a:latin typeface="Overpass Light" panose="020B0604020202020204" charset="0"/>
              </a:rPr>
              <a:t> method is the entry point for every C# application and it's called by the common language runtime (CLR) when the program is started.</a:t>
            </a:r>
          </a:p>
        </p:txBody>
      </p:sp>
    </p:spTree>
    <p:extLst>
      <p:ext uri="{BB962C8B-B14F-4D97-AF65-F5344CB8AC3E}">
        <p14:creationId xmlns:p14="http://schemas.microsoft.com/office/powerpoint/2010/main" val="339677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58"/>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b="1" dirty="0"/>
              <a:t>02</a:t>
            </a:r>
            <a:endParaRPr sz="10000" b="1" dirty="0"/>
          </a:p>
        </p:txBody>
      </p:sp>
      <p:sp>
        <p:nvSpPr>
          <p:cNvPr id="788" name="Google Shape;788;p58"/>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LABS</a:t>
            </a:r>
            <a:endParaRPr dirty="0"/>
          </a:p>
        </p:txBody>
      </p:sp>
    </p:spTree>
    <p:extLst>
      <p:ext uri="{BB962C8B-B14F-4D97-AF65-F5344CB8AC3E}">
        <p14:creationId xmlns:p14="http://schemas.microsoft.com/office/powerpoint/2010/main" val="3119550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9"/>
          <p:cNvSpPr txBox="1">
            <a:spLocks noGrp="1"/>
          </p:cNvSpPr>
          <p:nvPr>
            <p:ph type="subTitle" idx="1"/>
          </p:nvPr>
        </p:nvSpPr>
        <p:spPr>
          <a:xfrm>
            <a:off x="3836935" y="1610211"/>
            <a:ext cx="4845628" cy="1934167"/>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sz="2000" dirty="0"/>
              <a:t>Asahel Hernández</a:t>
            </a:r>
          </a:p>
          <a:p>
            <a:pPr marL="285750" lvl="0" indent="-285750" algn="l" rtl="0">
              <a:spcBef>
                <a:spcPts val="0"/>
              </a:spcBef>
              <a:spcAft>
                <a:spcPts val="0"/>
              </a:spcAft>
              <a:buFont typeface="Arial" panose="020B0604020202020204" pitchFamily="34" charset="0"/>
              <a:buChar char="•"/>
            </a:pPr>
            <a:r>
              <a:rPr lang="en-US" sz="2000" dirty="0">
                <a:hlinkClick r:id="rId3"/>
              </a:rPr>
              <a:t>@theBlazz3</a:t>
            </a:r>
            <a:r>
              <a:rPr lang="en-US" sz="2000" dirty="0"/>
              <a:t> | </a:t>
            </a:r>
            <a:r>
              <a:rPr lang="en-US" sz="2000" dirty="0">
                <a:hlinkClick r:id="rId4"/>
              </a:rPr>
              <a:t>@blazz3</a:t>
            </a:r>
            <a:endParaRPr lang="en-US" sz="2000" dirty="0"/>
          </a:p>
          <a:p>
            <a:pPr marL="285750" lvl="0" indent="-285750" algn="l" rtl="0">
              <a:spcBef>
                <a:spcPts val="0"/>
              </a:spcBef>
              <a:spcAft>
                <a:spcPts val="0"/>
              </a:spcAft>
              <a:buFont typeface="Arial" panose="020B0604020202020204" pitchFamily="34" charset="0"/>
              <a:buChar char="•"/>
            </a:pPr>
            <a:r>
              <a:rPr lang="en-US" sz="2000" dirty="0"/>
              <a:t>Penetration Tester @Dell</a:t>
            </a:r>
          </a:p>
          <a:p>
            <a:pPr marL="285750" lvl="0" indent="-285750" algn="l" rtl="0">
              <a:spcBef>
                <a:spcPts val="0"/>
              </a:spcBef>
              <a:spcAft>
                <a:spcPts val="0"/>
              </a:spcAft>
              <a:buFont typeface="Arial" panose="020B0604020202020204" pitchFamily="34" charset="0"/>
              <a:buChar char="•"/>
            </a:pPr>
            <a:r>
              <a:rPr lang="en-US" sz="2000" dirty="0"/>
              <a:t>Ing. Gestión de TI</a:t>
            </a:r>
          </a:p>
          <a:p>
            <a:pPr marL="285750" lvl="0" indent="-285750" algn="l" rtl="0">
              <a:spcBef>
                <a:spcPts val="0"/>
              </a:spcBef>
              <a:spcAft>
                <a:spcPts val="0"/>
              </a:spcAft>
              <a:buFont typeface="Arial" panose="020B0604020202020204" pitchFamily="34" charset="0"/>
              <a:buChar char="•"/>
            </a:pPr>
            <a:r>
              <a:rPr lang="en-US" sz="2000" dirty="0"/>
              <a:t>OSCP, GWAPT</a:t>
            </a:r>
          </a:p>
          <a:p>
            <a:pPr marL="285750" lvl="0" indent="-285750" algn="l" rtl="0">
              <a:spcBef>
                <a:spcPts val="0"/>
              </a:spcBef>
              <a:spcAft>
                <a:spcPts val="0"/>
              </a:spcAft>
              <a:buFont typeface="Arial" panose="020B0604020202020204" pitchFamily="34" charset="0"/>
              <a:buChar char="•"/>
            </a:pPr>
            <a:r>
              <a:rPr lang="en-US" sz="2000" dirty="0"/>
              <a:t>HTB, CTFs | AV/EDR Evasion</a:t>
            </a:r>
          </a:p>
        </p:txBody>
      </p:sp>
      <p:sp>
        <p:nvSpPr>
          <p:cNvPr id="296" name="Google Shape;296;p39"/>
          <p:cNvSpPr txBox="1">
            <a:spLocks noGrp="1"/>
          </p:cNvSpPr>
          <p:nvPr>
            <p:ph type="title"/>
          </p:nvPr>
        </p:nvSpPr>
        <p:spPr>
          <a:xfrm>
            <a:off x="5567980" y="985345"/>
            <a:ext cx="138353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whoami</a:t>
            </a:r>
            <a:endParaRPr dirty="0"/>
          </a:p>
        </p:txBody>
      </p:sp>
      <p:cxnSp>
        <p:nvCxnSpPr>
          <p:cNvPr id="298" name="Google Shape;298;p39"/>
          <p:cNvCxnSpPr/>
          <p:nvPr/>
        </p:nvCxnSpPr>
        <p:spPr>
          <a:xfrm rot="10800000">
            <a:off x="102075"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299" name="Google Shape;299;p39"/>
          <p:cNvCxnSpPr/>
          <p:nvPr/>
        </p:nvCxnSpPr>
        <p:spPr>
          <a:xfrm rot="10800000">
            <a:off x="90450"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00" name="Google Shape;300;p39"/>
          <p:cNvCxnSpPr/>
          <p:nvPr/>
        </p:nvCxnSpPr>
        <p:spPr>
          <a:xfrm rot="10800000">
            <a:off x="90450" y="101275"/>
            <a:ext cx="4473000" cy="0"/>
          </a:xfrm>
          <a:prstGeom prst="straightConnector1">
            <a:avLst/>
          </a:prstGeom>
          <a:noFill/>
          <a:ln w="19050" cap="flat" cmpd="sng">
            <a:solidFill>
              <a:schemeClr val="lt1"/>
            </a:solidFill>
            <a:prstDash val="solid"/>
            <a:round/>
            <a:headEnd type="none" w="med" len="med"/>
            <a:tailEnd type="none" w="med" len="med"/>
          </a:ln>
        </p:spPr>
      </p:cxnSp>
      <p:pic>
        <p:nvPicPr>
          <p:cNvPr id="1036" name="Picture 12" descr="Opeth. Letter O logo. | Tatoo, Tatuagem, Tatuagens">
            <a:extLst>
              <a:ext uri="{FF2B5EF4-FFF2-40B4-BE49-F238E27FC236}">
                <a16:creationId xmlns:a16="http://schemas.microsoft.com/office/drawing/2014/main" id="{A4A2A8BE-06DE-425E-8268-15D32E641A4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984"/>
          <a:stretch/>
        </p:blipFill>
        <p:spPr bwMode="auto">
          <a:xfrm>
            <a:off x="411320" y="1198958"/>
            <a:ext cx="2959490" cy="27397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0</a:t>
            </a:r>
            <a:endParaRPr dirty="0"/>
          </a:p>
        </p:txBody>
      </p:sp>
      <p:sp>
        <p:nvSpPr>
          <p:cNvPr id="374" name="Google Shape;374;p42"/>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a:t>
            </a:r>
            <a:r>
              <a:rPr lang="en" dirty="0"/>
              <a:t>nvironment setup</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8049465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Environment sETUP</a:t>
            </a:r>
          </a:p>
        </p:txBody>
      </p:sp>
      <p:sp>
        <p:nvSpPr>
          <p:cNvPr id="8" name="TextBox 7">
            <a:extLst>
              <a:ext uri="{FF2B5EF4-FFF2-40B4-BE49-F238E27FC236}">
                <a16:creationId xmlns:a16="http://schemas.microsoft.com/office/drawing/2014/main" id="{7577424F-B54E-4D39-86D4-C7B4070E2F45}"/>
              </a:ext>
            </a:extLst>
          </p:cNvPr>
          <p:cNvSpPr txBox="1"/>
          <p:nvPr/>
        </p:nvSpPr>
        <p:spPr>
          <a:xfrm>
            <a:off x="1059873" y="1130848"/>
            <a:ext cx="7024254" cy="1815882"/>
          </a:xfrm>
          <a:prstGeom prst="rect">
            <a:avLst/>
          </a:prstGeom>
          <a:noFill/>
        </p:spPr>
        <p:txBody>
          <a:bodyPr wrap="square">
            <a:spAutoFit/>
          </a:bodyPr>
          <a:lstStyle/>
          <a:p>
            <a:pPr algn="just"/>
            <a:r>
              <a:rPr lang="en-US" sz="1600" b="1" dirty="0">
                <a:latin typeface="Overpass Light" panose="020B0604020202020204" charset="0"/>
              </a:rPr>
              <a:t>For this workshop you will need the following hosts:</a:t>
            </a:r>
          </a:p>
          <a:p>
            <a:pPr algn="just"/>
            <a:endParaRPr lang="en-US" sz="1600" dirty="0">
              <a:latin typeface="Overpass Light" panose="020B0604020202020204" charset="0"/>
            </a:endParaRPr>
          </a:p>
          <a:p>
            <a:pPr algn="just"/>
            <a:r>
              <a:rPr lang="en-US" sz="1600" dirty="0">
                <a:latin typeface="Overpass Light" panose="020B0604020202020204" charset="0"/>
              </a:rPr>
              <a:t>1) </a:t>
            </a:r>
            <a:r>
              <a:rPr lang="en-US" sz="1600" u="sng" dirty="0">
                <a:latin typeface="Overpass Light" panose="020B0604020202020204" charset="0"/>
              </a:rPr>
              <a:t>Development / Target Host:</a:t>
            </a:r>
            <a:r>
              <a:rPr lang="en-US" sz="1600" dirty="0">
                <a:latin typeface="Overpass Light" panose="020B0604020202020204" charset="0"/>
              </a:rPr>
              <a:t> A Windows 10 VM with Visual Studio .NET installed, and Windows Defender with an exclusion added to the folder where we will be developing our projects.</a:t>
            </a:r>
          </a:p>
          <a:p>
            <a:pPr algn="just"/>
            <a:endParaRPr lang="en-US" sz="1600" dirty="0">
              <a:latin typeface="Overpass Light" panose="020B0604020202020204" charset="0"/>
            </a:endParaRPr>
          </a:p>
          <a:p>
            <a:pPr algn="just"/>
            <a:r>
              <a:rPr lang="en-US" sz="1600" dirty="0">
                <a:latin typeface="Overpass Light" panose="020B0604020202020204" charset="0"/>
              </a:rPr>
              <a:t>2) </a:t>
            </a:r>
            <a:r>
              <a:rPr lang="en-US" sz="1600" u="sng" dirty="0">
                <a:latin typeface="Overpass Light" panose="020B0604020202020204" charset="0"/>
              </a:rPr>
              <a:t>Attacker Host:</a:t>
            </a:r>
            <a:r>
              <a:rPr lang="en-US" sz="1600" dirty="0">
                <a:latin typeface="Overpass Light" panose="020B0604020202020204" charset="0"/>
              </a:rPr>
              <a:t> A Kali VM </a:t>
            </a:r>
          </a:p>
        </p:txBody>
      </p:sp>
      <p:sp>
        <p:nvSpPr>
          <p:cNvPr id="10" name="TextBox 9">
            <a:extLst>
              <a:ext uri="{FF2B5EF4-FFF2-40B4-BE49-F238E27FC236}">
                <a16:creationId xmlns:a16="http://schemas.microsoft.com/office/drawing/2014/main" id="{E6664601-3C6C-41C1-9DF2-9179C0EEEE2C}"/>
              </a:ext>
            </a:extLst>
          </p:cNvPr>
          <p:cNvSpPr txBox="1"/>
          <p:nvPr/>
        </p:nvSpPr>
        <p:spPr>
          <a:xfrm>
            <a:off x="3664276" y="2818325"/>
            <a:ext cx="1955222" cy="369332"/>
          </a:xfrm>
          <a:prstGeom prst="rect">
            <a:avLst/>
          </a:prstGeom>
          <a:noFill/>
        </p:spPr>
        <p:txBody>
          <a:bodyPr wrap="square">
            <a:spAutoFit/>
          </a:bodyPr>
          <a:lstStyle/>
          <a:p>
            <a:pPr algn="ctr"/>
            <a:r>
              <a:rPr lang="en-US" sz="1800" b="1" dirty="0">
                <a:latin typeface="Overpass Light" panose="020B0604020202020204" charset="0"/>
              </a:rPr>
              <a:t>VM Credentials</a:t>
            </a:r>
            <a:endParaRPr lang="en-US" sz="1600" dirty="0">
              <a:latin typeface="Overpass Light" panose="020B0604020202020204" charset="0"/>
            </a:endParaRPr>
          </a:p>
        </p:txBody>
      </p:sp>
      <p:sp>
        <p:nvSpPr>
          <p:cNvPr id="12" name="TextBox 11">
            <a:extLst>
              <a:ext uri="{FF2B5EF4-FFF2-40B4-BE49-F238E27FC236}">
                <a16:creationId xmlns:a16="http://schemas.microsoft.com/office/drawing/2014/main" id="{91EEC547-11C7-4DD6-AEA1-A8CCB5D81795}"/>
              </a:ext>
            </a:extLst>
          </p:cNvPr>
          <p:cNvSpPr txBox="1"/>
          <p:nvPr/>
        </p:nvSpPr>
        <p:spPr>
          <a:xfrm>
            <a:off x="1530000" y="3196267"/>
            <a:ext cx="3515619" cy="738664"/>
          </a:xfrm>
          <a:prstGeom prst="rect">
            <a:avLst/>
          </a:prstGeom>
          <a:noFill/>
        </p:spPr>
        <p:txBody>
          <a:bodyPr wrap="square">
            <a:spAutoFit/>
          </a:bodyPr>
          <a:lstStyle/>
          <a:p>
            <a:r>
              <a:rPr lang="en-US" dirty="0">
                <a:latin typeface="Overpass Light" panose="020B0604020202020204" charset="0"/>
              </a:rPr>
              <a:t>Windows 10 Development / Testing Host</a:t>
            </a:r>
          </a:p>
          <a:p>
            <a:r>
              <a:rPr lang="en-US" b="1" dirty="0">
                <a:latin typeface="Overpass Light" panose="020B0604020202020204" charset="0"/>
              </a:rPr>
              <a:t>User: cha0x</a:t>
            </a:r>
          </a:p>
          <a:p>
            <a:r>
              <a:rPr lang="en-US" b="1" dirty="0">
                <a:latin typeface="Overpass Light" panose="020B0604020202020204" charset="0"/>
              </a:rPr>
              <a:t>Password: Password123</a:t>
            </a:r>
          </a:p>
        </p:txBody>
      </p:sp>
      <p:sp>
        <p:nvSpPr>
          <p:cNvPr id="16" name="TextBox 15">
            <a:extLst>
              <a:ext uri="{FF2B5EF4-FFF2-40B4-BE49-F238E27FC236}">
                <a16:creationId xmlns:a16="http://schemas.microsoft.com/office/drawing/2014/main" id="{7BB9162F-AF20-4E43-9AE4-369BDD4BBF1E}"/>
              </a:ext>
            </a:extLst>
          </p:cNvPr>
          <p:cNvSpPr txBox="1"/>
          <p:nvPr/>
        </p:nvSpPr>
        <p:spPr>
          <a:xfrm>
            <a:off x="5178654" y="3196267"/>
            <a:ext cx="1967346" cy="738664"/>
          </a:xfrm>
          <a:prstGeom prst="rect">
            <a:avLst/>
          </a:prstGeom>
          <a:noFill/>
        </p:spPr>
        <p:txBody>
          <a:bodyPr wrap="square">
            <a:spAutoFit/>
          </a:bodyPr>
          <a:lstStyle/>
          <a:p>
            <a:r>
              <a:rPr lang="en-US" dirty="0">
                <a:latin typeface="Overpass Light" panose="020B0604020202020204" charset="0"/>
              </a:rPr>
              <a:t>Kali VM Attacker Host</a:t>
            </a:r>
          </a:p>
          <a:p>
            <a:r>
              <a:rPr lang="en-US" b="1" dirty="0">
                <a:latin typeface="Overpass Light" panose="020B0604020202020204" charset="0"/>
              </a:rPr>
              <a:t>User: kali</a:t>
            </a:r>
          </a:p>
          <a:p>
            <a:r>
              <a:rPr lang="en-US" b="1" dirty="0">
                <a:latin typeface="Overpass Light" panose="020B0604020202020204" charset="0"/>
              </a:rPr>
              <a:t>Password: kali</a:t>
            </a:r>
          </a:p>
        </p:txBody>
      </p:sp>
      <p:sp>
        <p:nvSpPr>
          <p:cNvPr id="13" name="TextBox 12">
            <a:extLst>
              <a:ext uri="{FF2B5EF4-FFF2-40B4-BE49-F238E27FC236}">
                <a16:creationId xmlns:a16="http://schemas.microsoft.com/office/drawing/2014/main" id="{AED6FA60-35AB-4596-B9CF-DFABD10BA9AB}"/>
              </a:ext>
            </a:extLst>
          </p:cNvPr>
          <p:cNvSpPr txBox="1"/>
          <p:nvPr/>
        </p:nvSpPr>
        <p:spPr>
          <a:xfrm>
            <a:off x="1444709" y="4123432"/>
            <a:ext cx="6254582" cy="646331"/>
          </a:xfrm>
          <a:prstGeom prst="rect">
            <a:avLst/>
          </a:prstGeom>
          <a:noFill/>
        </p:spPr>
        <p:txBody>
          <a:bodyPr wrap="square">
            <a:spAutoFit/>
          </a:bodyPr>
          <a:lstStyle/>
          <a:p>
            <a:pPr algn="ctr"/>
            <a:r>
              <a:rPr lang="en-US" sz="1800" dirty="0">
                <a:highlight>
                  <a:srgbClr val="C0C0C0"/>
                </a:highlight>
                <a:latin typeface="Overpass Light" panose="020B0604020202020204" charset="0"/>
              </a:rPr>
              <a:t>To compile the .cs files: </a:t>
            </a:r>
            <a:r>
              <a:rPr lang="en-US" sz="1800" b="1" u="sng" dirty="0">
                <a:highlight>
                  <a:srgbClr val="C0C0C0"/>
                </a:highlight>
                <a:latin typeface="Overpass Light" panose="020B0604020202020204" charset="0"/>
              </a:rPr>
              <a:t>csc.exe file.cs /unsafe</a:t>
            </a:r>
          </a:p>
          <a:p>
            <a:pPr algn="ctr"/>
            <a:r>
              <a:rPr lang="en-US" sz="1800" dirty="0">
                <a:highlight>
                  <a:srgbClr val="C0C0C0"/>
                </a:highlight>
                <a:latin typeface="Overpass Light" panose="020B0604020202020204" charset="0"/>
              </a:rPr>
              <a:t>We will replace“</a:t>
            </a:r>
            <a:r>
              <a:rPr lang="en-US" sz="1800" b="1" dirty="0">
                <a:highlight>
                  <a:srgbClr val="C0C0C0"/>
                </a:highlight>
                <a:latin typeface="Overpass Light" panose="020B0604020202020204" charset="0"/>
              </a:rPr>
              <a:t>// CODE</a:t>
            </a:r>
            <a:r>
              <a:rPr lang="en-US" sz="1800" dirty="0">
                <a:highlight>
                  <a:srgbClr val="C0C0C0"/>
                </a:highlight>
                <a:latin typeface="Overpass Light" panose="020B0604020202020204" charset="0"/>
              </a:rPr>
              <a:t>” with custom code</a:t>
            </a:r>
          </a:p>
        </p:txBody>
      </p:sp>
    </p:spTree>
    <p:extLst>
      <p:ext uri="{BB962C8B-B14F-4D97-AF65-F5344CB8AC3E}">
        <p14:creationId xmlns:p14="http://schemas.microsoft.com/office/powerpoint/2010/main" val="18746095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1</a:t>
            </a:r>
            <a:endParaRPr dirty="0"/>
          </a:p>
        </p:txBody>
      </p:sp>
      <p:sp>
        <p:nvSpPr>
          <p:cNvPr id="374" name="Google Shape;374;p42"/>
          <p:cNvSpPr txBox="1">
            <a:spLocks noGrp="1"/>
          </p:cNvSpPr>
          <p:nvPr>
            <p:ph type="title" idx="2"/>
          </p:nvPr>
        </p:nvSpPr>
        <p:spPr>
          <a:xfrm>
            <a:off x="2488200" y="2863797"/>
            <a:ext cx="4167600"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a:t>
            </a:r>
            <a:r>
              <a:rPr lang="en" dirty="0"/>
              <a:t># basics</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7723600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solidFill>
                  <a:srgbClr val="C00000"/>
                </a:solidFill>
              </a:rPr>
              <a:t>helloworld.cs</a:t>
            </a:r>
          </a:p>
        </p:txBody>
      </p:sp>
      <p:pic>
        <p:nvPicPr>
          <p:cNvPr id="6" name="Picture 5">
            <a:extLst>
              <a:ext uri="{FF2B5EF4-FFF2-40B4-BE49-F238E27FC236}">
                <a16:creationId xmlns:a16="http://schemas.microsoft.com/office/drawing/2014/main" id="{82FBFC2D-8E1D-427E-90FA-18E7054A05CF}"/>
              </a:ext>
            </a:extLst>
          </p:cNvPr>
          <p:cNvPicPr>
            <a:picLocks noChangeAspect="1"/>
          </p:cNvPicPr>
          <p:nvPr/>
        </p:nvPicPr>
        <p:blipFill>
          <a:blip r:embed="rId3"/>
          <a:stretch>
            <a:fillRect/>
          </a:stretch>
        </p:blipFill>
        <p:spPr>
          <a:xfrm>
            <a:off x="1110778" y="1427690"/>
            <a:ext cx="6726117" cy="2676720"/>
          </a:xfrm>
          <a:prstGeom prst="rect">
            <a:avLst/>
          </a:prstGeom>
        </p:spPr>
      </p:pic>
    </p:spTree>
    <p:extLst>
      <p:ext uri="{BB962C8B-B14F-4D97-AF65-F5344CB8AC3E}">
        <p14:creationId xmlns:p14="http://schemas.microsoft.com/office/powerpoint/2010/main" val="743086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helloworld.cs</a:t>
            </a:r>
          </a:p>
        </p:txBody>
      </p:sp>
      <p:pic>
        <p:nvPicPr>
          <p:cNvPr id="7" name="Picture 544">
            <a:extLst>
              <a:ext uri="{FF2B5EF4-FFF2-40B4-BE49-F238E27FC236}">
                <a16:creationId xmlns:a16="http://schemas.microsoft.com/office/drawing/2014/main" id="{7DC368D4-292F-48CB-8DA2-13DF40FC0744}"/>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68482" y="1953295"/>
            <a:ext cx="4191320" cy="1585992"/>
          </a:xfrm>
          <a:prstGeom prst="rect">
            <a:avLst/>
          </a:prstGeom>
          <a:noFill/>
        </p:spPr>
      </p:pic>
      <p:sp>
        <p:nvSpPr>
          <p:cNvPr id="9" name="TextBox 8">
            <a:extLst>
              <a:ext uri="{FF2B5EF4-FFF2-40B4-BE49-F238E27FC236}">
                <a16:creationId xmlns:a16="http://schemas.microsoft.com/office/drawing/2014/main" id="{B8E87E8B-5714-466E-9AF3-E2D83BCADC5F}"/>
              </a:ext>
            </a:extLst>
          </p:cNvPr>
          <p:cNvSpPr txBox="1"/>
          <p:nvPr/>
        </p:nvSpPr>
        <p:spPr>
          <a:xfrm>
            <a:off x="1919350" y="4167113"/>
            <a:ext cx="4963391" cy="246221"/>
          </a:xfrm>
          <a:prstGeom prst="rect">
            <a:avLst/>
          </a:prstGeom>
          <a:noFill/>
        </p:spPr>
        <p:txBody>
          <a:bodyPr wrap="square">
            <a:spAutoFit/>
          </a:bodyPr>
          <a:lstStyle/>
          <a:p>
            <a:r>
              <a:rPr lang="en-US" sz="1000" dirty="0">
                <a:hlinkClick r:id="rId4"/>
              </a:rPr>
              <a:t>https://learn.microsoft.com/en-us/dotnet/api/system.console?view=netframework-4.8</a:t>
            </a:r>
            <a:endParaRPr lang="en-US" sz="1000" dirty="0"/>
          </a:p>
        </p:txBody>
      </p:sp>
      <p:pic>
        <p:nvPicPr>
          <p:cNvPr id="5" name="Picture 4">
            <a:extLst>
              <a:ext uri="{FF2B5EF4-FFF2-40B4-BE49-F238E27FC236}">
                <a16:creationId xmlns:a16="http://schemas.microsoft.com/office/drawing/2014/main" id="{4AA27E68-A4D3-4B1E-9FD8-8F18ABA7F22C}"/>
              </a:ext>
            </a:extLst>
          </p:cNvPr>
          <p:cNvPicPr>
            <a:picLocks noChangeAspect="1"/>
          </p:cNvPicPr>
          <p:nvPr/>
        </p:nvPicPr>
        <p:blipFill>
          <a:blip r:embed="rId5"/>
          <a:stretch>
            <a:fillRect/>
          </a:stretch>
        </p:blipFill>
        <p:spPr>
          <a:xfrm>
            <a:off x="2461843" y="1292102"/>
            <a:ext cx="3878406" cy="393153"/>
          </a:xfrm>
          <a:prstGeom prst="rect">
            <a:avLst/>
          </a:prstGeom>
        </p:spPr>
      </p:pic>
      <p:pic>
        <p:nvPicPr>
          <p:cNvPr id="4" name="Picture 3">
            <a:extLst>
              <a:ext uri="{FF2B5EF4-FFF2-40B4-BE49-F238E27FC236}">
                <a16:creationId xmlns:a16="http://schemas.microsoft.com/office/drawing/2014/main" id="{BC1EA45C-B332-4513-960F-6233349F3B3A}"/>
              </a:ext>
            </a:extLst>
          </p:cNvPr>
          <p:cNvPicPr>
            <a:picLocks noChangeAspect="1"/>
          </p:cNvPicPr>
          <p:nvPr/>
        </p:nvPicPr>
        <p:blipFill rotWithShape="1">
          <a:blip r:embed="rId6"/>
          <a:srcRect r="7795"/>
          <a:stretch/>
        </p:blipFill>
        <p:spPr>
          <a:xfrm>
            <a:off x="4572000" y="1953295"/>
            <a:ext cx="4403518" cy="1577412"/>
          </a:xfrm>
          <a:prstGeom prst="rect">
            <a:avLst/>
          </a:prstGeom>
        </p:spPr>
      </p:pic>
    </p:spTree>
    <p:extLst>
      <p:ext uri="{BB962C8B-B14F-4D97-AF65-F5344CB8AC3E}">
        <p14:creationId xmlns:p14="http://schemas.microsoft.com/office/powerpoint/2010/main" val="168949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488200" y="2601311"/>
            <a:ext cx="4167600" cy="818700"/>
          </a:xfrm>
        </p:spPr>
        <p:txBody>
          <a:bodyPr/>
          <a:lstStyle/>
          <a:p>
            <a:r>
              <a:rPr lang="en-US" dirty="0"/>
              <a:t>Exercise 1: </a:t>
            </a:r>
            <a:r>
              <a:rPr lang="en-US" dirty="0" err="1"/>
              <a:t>helloworld</a:t>
            </a:r>
            <a:endParaRPr lang="en-US" dirty="0"/>
          </a:p>
        </p:txBody>
      </p:sp>
    </p:spTree>
    <p:extLst>
      <p:ext uri="{BB962C8B-B14F-4D97-AF65-F5344CB8AC3E}">
        <p14:creationId xmlns:p14="http://schemas.microsoft.com/office/powerpoint/2010/main" val="17499855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solidFill>
                  <a:srgbClr val="C00000"/>
                </a:solidFill>
              </a:rPr>
              <a:t>messagebox.cs</a:t>
            </a:r>
          </a:p>
        </p:txBody>
      </p:sp>
      <p:sp>
        <p:nvSpPr>
          <p:cNvPr id="11" name="Google Shape;494;p47">
            <a:extLst>
              <a:ext uri="{FF2B5EF4-FFF2-40B4-BE49-F238E27FC236}">
                <a16:creationId xmlns:a16="http://schemas.microsoft.com/office/drawing/2014/main" id="{3BD227B5-59DB-46C4-9065-45E58BDA09EC}"/>
              </a:ext>
            </a:extLst>
          </p:cNvPr>
          <p:cNvSpPr txBox="1">
            <a:spLocks/>
          </p:cNvSpPr>
          <p:nvPr/>
        </p:nvSpPr>
        <p:spPr>
          <a:xfrm>
            <a:off x="3893676" y="4292205"/>
            <a:ext cx="1211723" cy="3099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latin typeface="Overpass Light" panose="020B0604020202020204" charset="0"/>
              </a:rPr>
              <a:t>program2.cs</a:t>
            </a:r>
          </a:p>
        </p:txBody>
      </p:sp>
      <p:pic>
        <p:nvPicPr>
          <p:cNvPr id="4" name="Picture 3">
            <a:extLst>
              <a:ext uri="{FF2B5EF4-FFF2-40B4-BE49-F238E27FC236}">
                <a16:creationId xmlns:a16="http://schemas.microsoft.com/office/drawing/2014/main" id="{41C75656-C638-41D0-9EBE-0BD01D233378}"/>
              </a:ext>
            </a:extLst>
          </p:cNvPr>
          <p:cNvPicPr>
            <a:picLocks noChangeAspect="1"/>
          </p:cNvPicPr>
          <p:nvPr/>
        </p:nvPicPr>
        <p:blipFill>
          <a:blip r:embed="rId3"/>
          <a:stretch>
            <a:fillRect/>
          </a:stretch>
        </p:blipFill>
        <p:spPr>
          <a:xfrm>
            <a:off x="1210897" y="1118617"/>
            <a:ext cx="6525880" cy="2978865"/>
          </a:xfrm>
          <a:prstGeom prst="rect">
            <a:avLst/>
          </a:prstGeom>
        </p:spPr>
      </p:pic>
    </p:spTree>
    <p:extLst>
      <p:ext uri="{BB962C8B-B14F-4D97-AF65-F5344CB8AC3E}">
        <p14:creationId xmlns:p14="http://schemas.microsoft.com/office/powerpoint/2010/main" val="3334310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messagebox.cs</a:t>
            </a:r>
          </a:p>
        </p:txBody>
      </p:sp>
      <p:sp>
        <p:nvSpPr>
          <p:cNvPr id="8" name="TextBox 7">
            <a:extLst>
              <a:ext uri="{FF2B5EF4-FFF2-40B4-BE49-F238E27FC236}">
                <a16:creationId xmlns:a16="http://schemas.microsoft.com/office/drawing/2014/main" id="{40FD5BEA-02B3-4D47-9AB9-09903075428F}"/>
              </a:ext>
            </a:extLst>
          </p:cNvPr>
          <p:cNvSpPr txBox="1"/>
          <p:nvPr/>
        </p:nvSpPr>
        <p:spPr>
          <a:xfrm>
            <a:off x="868780" y="1572382"/>
            <a:ext cx="7159334" cy="1477328"/>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Overpass Light" panose="020B0604020202020204" charset="0"/>
              </a:rPr>
              <a:t>P/invoke (Platform Invocation Services) allows managed code to call functions implemented in unmanaged libraries (dll’s).</a:t>
            </a:r>
          </a:p>
          <a:p>
            <a:pPr algn="just"/>
            <a:r>
              <a:rPr lang="en-US" sz="1800" dirty="0">
                <a:latin typeface="Overpass Light" panose="020B0604020202020204" charset="0"/>
                <a:hlinkClick r:id="rId4"/>
              </a:rPr>
              <a:t>https://learn.microsoft.com/en-us/dotnet/api/system.runtime.interopservices.dllimportattribute?view=net-5.0</a:t>
            </a:r>
            <a:endParaRPr lang="en-US" sz="1800" dirty="0">
              <a:latin typeface="Overpass Light" panose="020B0604020202020204" charset="0"/>
            </a:endParaRPr>
          </a:p>
        </p:txBody>
      </p:sp>
      <p:pic>
        <p:nvPicPr>
          <p:cNvPr id="6" name="Picture 451">
            <a:extLst>
              <a:ext uri="{FF2B5EF4-FFF2-40B4-BE49-F238E27FC236}">
                <a16:creationId xmlns:a16="http://schemas.microsoft.com/office/drawing/2014/main" id="{5ADF0FE5-A3AC-43FF-84CE-F8F5F652F15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2298702" y="2974451"/>
            <a:ext cx="4299491" cy="1477328"/>
          </a:xfrm>
          <a:prstGeom prst="rect">
            <a:avLst/>
          </a:prstGeom>
          <a:noFill/>
        </p:spPr>
      </p:pic>
      <p:sp>
        <p:nvSpPr>
          <p:cNvPr id="9" name="TextBox 8">
            <a:extLst>
              <a:ext uri="{FF2B5EF4-FFF2-40B4-BE49-F238E27FC236}">
                <a16:creationId xmlns:a16="http://schemas.microsoft.com/office/drawing/2014/main" id="{3D570704-183A-4EC2-8808-4DC9779D2292}"/>
              </a:ext>
            </a:extLst>
          </p:cNvPr>
          <p:cNvSpPr txBox="1"/>
          <p:nvPr/>
        </p:nvSpPr>
        <p:spPr>
          <a:xfrm>
            <a:off x="2007723" y="4519910"/>
            <a:ext cx="4881447" cy="307777"/>
          </a:xfrm>
          <a:prstGeom prst="rect">
            <a:avLst/>
          </a:prstGeom>
          <a:noFill/>
        </p:spPr>
        <p:txBody>
          <a:bodyPr wrap="square">
            <a:spAutoFit/>
          </a:bodyPr>
          <a:lstStyle/>
          <a:p>
            <a:r>
              <a:rPr lang="en-US" dirty="0">
                <a:latin typeface="Overpass Light" panose="020B0604020202020204" charset="0"/>
                <a:hlinkClick r:id="rId6"/>
              </a:rPr>
              <a:t>https://www.pinvoke.net/default.aspx/user32.messagebox</a:t>
            </a:r>
            <a:endParaRPr lang="en-US" dirty="0">
              <a:latin typeface="Overpass Light" panose="020B0604020202020204" charset="0"/>
            </a:endParaRPr>
          </a:p>
        </p:txBody>
      </p:sp>
      <p:pic>
        <p:nvPicPr>
          <p:cNvPr id="5" name="Picture 4">
            <a:extLst>
              <a:ext uri="{FF2B5EF4-FFF2-40B4-BE49-F238E27FC236}">
                <a16:creationId xmlns:a16="http://schemas.microsoft.com/office/drawing/2014/main" id="{E5BC97AA-EF9C-4DE4-868C-AEFE1F292B71}"/>
              </a:ext>
            </a:extLst>
          </p:cNvPr>
          <p:cNvPicPr>
            <a:picLocks noChangeAspect="1"/>
          </p:cNvPicPr>
          <p:nvPr/>
        </p:nvPicPr>
        <p:blipFill>
          <a:blip r:embed="rId7"/>
          <a:stretch>
            <a:fillRect/>
          </a:stretch>
        </p:blipFill>
        <p:spPr>
          <a:xfrm>
            <a:off x="2130136" y="1017400"/>
            <a:ext cx="4883727" cy="435062"/>
          </a:xfrm>
          <a:prstGeom prst="rect">
            <a:avLst/>
          </a:prstGeom>
        </p:spPr>
      </p:pic>
    </p:spTree>
    <p:extLst>
      <p:ext uri="{BB962C8B-B14F-4D97-AF65-F5344CB8AC3E}">
        <p14:creationId xmlns:p14="http://schemas.microsoft.com/office/powerpoint/2010/main" val="16569286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Messagebox function</a:t>
            </a:r>
          </a:p>
        </p:txBody>
      </p:sp>
      <p:sp>
        <p:nvSpPr>
          <p:cNvPr id="9" name="TextBox 8">
            <a:extLst>
              <a:ext uri="{FF2B5EF4-FFF2-40B4-BE49-F238E27FC236}">
                <a16:creationId xmlns:a16="http://schemas.microsoft.com/office/drawing/2014/main" id="{3D570704-183A-4EC2-8808-4DC9779D2292}"/>
              </a:ext>
            </a:extLst>
          </p:cNvPr>
          <p:cNvSpPr txBox="1"/>
          <p:nvPr/>
        </p:nvSpPr>
        <p:spPr>
          <a:xfrm>
            <a:off x="1590982" y="4570700"/>
            <a:ext cx="5772631" cy="261610"/>
          </a:xfrm>
          <a:prstGeom prst="rect">
            <a:avLst/>
          </a:prstGeom>
          <a:noFill/>
        </p:spPr>
        <p:txBody>
          <a:bodyPr wrap="square">
            <a:spAutoFit/>
          </a:bodyPr>
          <a:lstStyle/>
          <a:p>
            <a:r>
              <a:rPr lang="en-US" sz="1100" u="sng" dirty="0">
                <a:latin typeface="Overpass Light" panose="020B0604020202020204" charset="0"/>
                <a:hlinkClick r:id="rId4"/>
              </a:rPr>
              <a:t>https://docs.microsoft.com/en-us/windows/win32/api/winuser/nf-winuser-messagebox</a:t>
            </a:r>
            <a:endParaRPr lang="en-US" sz="1100" u="sng" dirty="0">
              <a:latin typeface="Overpass Light" panose="020B0604020202020204" charset="0"/>
            </a:endParaRPr>
          </a:p>
        </p:txBody>
      </p:sp>
      <p:pic>
        <p:nvPicPr>
          <p:cNvPr id="10" name="Picture 670">
            <a:extLst>
              <a:ext uri="{FF2B5EF4-FFF2-40B4-BE49-F238E27FC236}">
                <a16:creationId xmlns:a16="http://schemas.microsoft.com/office/drawing/2014/main" id="{5B65ACC5-1F89-44FA-BF64-B8AF8FC6666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2529896" y="1047758"/>
            <a:ext cx="3894804" cy="2481687"/>
          </a:xfrm>
          <a:prstGeom prst="rect">
            <a:avLst/>
          </a:prstGeom>
          <a:noFill/>
        </p:spPr>
      </p:pic>
      <p:pic>
        <p:nvPicPr>
          <p:cNvPr id="4" name="Picture 3">
            <a:extLst>
              <a:ext uri="{FF2B5EF4-FFF2-40B4-BE49-F238E27FC236}">
                <a16:creationId xmlns:a16="http://schemas.microsoft.com/office/drawing/2014/main" id="{5052460E-5D1A-45C9-8A49-D19129D400C5}"/>
              </a:ext>
            </a:extLst>
          </p:cNvPr>
          <p:cNvPicPr>
            <a:picLocks noChangeAspect="1"/>
          </p:cNvPicPr>
          <p:nvPr/>
        </p:nvPicPr>
        <p:blipFill rotWithShape="1">
          <a:blip r:embed="rId6"/>
          <a:srcRect r="34871"/>
          <a:stretch/>
        </p:blipFill>
        <p:spPr>
          <a:xfrm>
            <a:off x="2921851" y="3619286"/>
            <a:ext cx="3300297" cy="787619"/>
          </a:xfrm>
          <a:prstGeom prst="rect">
            <a:avLst/>
          </a:prstGeom>
        </p:spPr>
      </p:pic>
    </p:spTree>
    <p:extLst>
      <p:ext uri="{BB962C8B-B14F-4D97-AF65-F5344CB8AC3E}">
        <p14:creationId xmlns:p14="http://schemas.microsoft.com/office/powerpoint/2010/main" val="6884234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WINDOWS API</a:t>
            </a:r>
          </a:p>
        </p:txBody>
      </p:sp>
      <p:sp>
        <p:nvSpPr>
          <p:cNvPr id="8" name="TextBox 7">
            <a:extLst>
              <a:ext uri="{FF2B5EF4-FFF2-40B4-BE49-F238E27FC236}">
                <a16:creationId xmlns:a16="http://schemas.microsoft.com/office/drawing/2014/main" id="{40FD5BEA-02B3-4D47-9AB9-09903075428F}"/>
              </a:ext>
            </a:extLst>
          </p:cNvPr>
          <p:cNvSpPr txBox="1"/>
          <p:nvPr/>
        </p:nvSpPr>
        <p:spPr>
          <a:xfrm>
            <a:off x="777326" y="1023513"/>
            <a:ext cx="7399948" cy="923330"/>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Overpass Light" panose="020B0604020202020204" charset="0"/>
              </a:rPr>
              <a:t>Exposes programming interfaces to the services provided by the OS</a:t>
            </a:r>
          </a:p>
          <a:p>
            <a:pPr marL="285750" indent="-285750" algn="just">
              <a:buFont typeface="Arial" panose="020B0604020202020204" pitchFamily="34" charset="0"/>
              <a:buChar char="•"/>
            </a:pPr>
            <a:r>
              <a:rPr lang="en-US" sz="1800" dirty="0">
                <a:latin typeface="Overpass Light" panose="020B0604020202020204" charset="0"/>
              </a:rPr>
              <a:t>File system access, processes &amp; threads management, network connections, user interface, etc.</a:t>
            </a:r>
          </a:p>
        </p:txBody>
      </p:sp>
      <p:pic>
        <p:nvPicPr>
          <p:cNvPr id="11" name="Picture 610">
            <a:extLst>
              <a:ext uri="{FF2B5EF4-FFF2-40B4-BE49-F238E27FC236}">
                <a16:creationId xmlns:a16="http://schemas.microsoft.com/office/drawing/2014/main" id="{832FC5E6-162A-4D20-A6EC-52531A329B40}"/>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997708" y="2112100"/>
            <a:ext cx="3328183" cy="2715587"/>
          </a:xfrm>
          <a:prstGeom prst="rect">
            <a:avLst/>
          </a:prstGeom>
          <a:noFill/>
        </p:spPr>
      </p:pic>
      <p:pic>
        <p:nvPicPr>
          <p:cNvPr id="12" name="Picture 643">
            <a:extLst>
              <a:ext uri="{FF2B5EF4-FFF2-40B4-BE49-F238E27FC236}">
                <a16:creationId xmlns:a16="http://schemas.microsoft.com/office/drawing/2014/main" id="{0ACD2184-EFA2-425F-8CEE-69DD75BB2F17}"/>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4804252" y="2146457"/>
            <a:ext cx="3099763" cy="2694709"/>
          </a:xfrm>
          <a:prstGeom prst="rect">
            <a:avLst/>
          </a:prstGeom>
          <a:noFill/>
        </p:spPr>
      </p:pic>
      <p:sp>
        <p:nvSpPr>
          <p:cNvPr id="13" name="TextBox 12">
            <a:extLst>
              <a:ext uri="{FF2B5EF4-FFF2-40B4-BE49-F238E27FC236}">
                <a16:creationId xmlns:a16="http://schemas.microsoft.com/office/drawing/2014/main" id="{DEF4F264-0A25-42D3-8FC3-17708FF712FF}"/>
              </a:ext>
            </a:extLst>
          </p:cNvPr>
          <p:cNvSpPr txBox="1"/>
          <p:nvPr/>
        </p:nvSpPr>
        <p:spPr>
          <a:xfrm>
            <a:off x="1948044" y="4807241"/>
            <a:ext cx="5247911" cy="261610"/>
          </a:xfrm>
          <a:prstGeom prst="rect">
            <a:avLst/>
          </a:prstGeom>
          <a:noFill/>
        </p:spPr>
        <p:txBody>
          <a:bodyPr wrap="square">
            <a:spAutoFit/>
          </a:bodyPr>
          <a:lstStyle/>
          <a:p>
            <a:r>
              <a:rPr lang="en-US" sz="1100" dirty="0">
                <a:latin typeface="Overpass Light" panose="020B0604020202020204" charset="0"/>
                <a:hlinkClick r:id="rId6"/>
              </a:rPr>
              <a:t>https://learn.microsoft.com/en-us/windows/win32/apiindex/windows-api-list</a:t>
            </a:r>
            <a:endParaRPr lang="en-US" sz="1100" dirty="0">
              <a:latin typeface="Overpass Light" panose="020B0604020202020204" charset="0"/>
            </a:endParaRPr>
          </a:p>
        </p:txBody>
      </p:sp>
    </p:spTree>
    <p:extLst>
      <p:ext uri="{BB962C8B-B14F-4D97-AF65-F5344CB8AC3E}">
        <p14:creationId xmlns:p14="http://schemas.microsoft.com/office/powerpoint/2010/main" val="970221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BD7694F9-DF27-417D-80FE-A2B920F031A4}"/>
              </a:ext>
            </a:extLst>
          </p:cNvPr>
          <p:cNvSpPr>
            <a:spLocks noGrp="1"/>
          </p:cNvSpPr>
          <p:nvPr>
            <p:ph type="subTitle" idx="1"/>
          </p:nvPr>
        </p:nvSpPr>
        <p:spPr/>
        <p:txBody>
          <a:bodyPr/>
          <a:lstStyle/>
          <a:p>
            <a:pPr marL="571500" indent="-457200">
              <a:buFont typeface="+mj-lt"/>
              <a:buAutoNum type="arabicPeriod"/>
            </a:pPr>
            <a:r>
              <a:rPr lang="en-US" sz="2000" dirty="0">
                <a:latin typeface="Overpass Light" panose="020B0604020202020204" charset="0"/>
              </a:rPr>
              <a:t>Command and Control (C&amp;C or C2)</a:t>
            </a:r>
          </a:p>
          <a:p>
            <a:pPr marL="571500" indent="-457200">
              <a:buFont typeface="+mj-lt"/>
              <a:buAutoNum type="arabicPeriod"/>
            </a:pPr>
            <a:r>
              <a:rPr lang="en-US" sz="2000" dirty="0">
                <a:latin typeface="Overpass Light" panose="020B0604020202020204" charset="0"/>
              </a:rPr>
              <a:t>Metasploit &amp; Meterpreter</a:t>
            </a:r>
          </a:p>
          <a:p>
            <a:pPr marL="571500" indent="-457200">
              <a:buFont typeface="+mj-lt"/>
              <a:buAutoNum type="arabicPeriod"/>
            </a:pPr>
            <a:r>
              <a:rPr lang="en-US" sz="2000" dirty="0">
                <a:latin typeface="Overpass Light" panose="020B0604020202020204" charset="0"/>
              </a:rPr>
              <a:t>How Does AV and EDR Detect Malware?</a:t>
            </a:r>
          </a:p>
          <a:p>
            <a:pPr marL="571500" indent="-457200">
              <a:buFont typeface="+mj-lt"/>
              <a:buAutoNum type="arabicPeriod"/>
            </a:pPr>
            <a:r>
              <a:rPr lang="en-US" sz="2000" dirty="0">
                <a:latin typeface="Overpass Light" panose="020B0604020202020204" charset="0"/>
              </a:rPr>
              <a:t>C# 101</a:t>
            </a:r>
          </a:p>
          <a:p>
            <a:pPr marL="571500" indent="-457200">
              <a:buFont typeface="+mj-lt"/>
              <a:buAutoNum type="arabicPeriod"/>
            </a:pPr>
            <a:r>
              <a:rPr lang="en-US" sz="2000" dirty="0">
                <a:latin typeface="Overpass Light" panose="020B0604020202020204" charset="0"/>
              </a:rPr>
              <a:t>Shellcoding</a:t>
            </a:r>
          </a:p>
          <a:p>
            <a:pPr marL="571500" indent="-457200">
              <a:buFont typeface="+mj-lt"/>
              <a:buAutoNum type="arabicPeriod"/>
            </a:pPr>
            <a:r>
              <a:rPr lang="en-US" sz="2000" dirty="0">
                <a:latin typeface="Overpass Light" panose="020B0604020202020204" charset="0"/>
              </a:rPr>
              <a:t>AV/EDR Evasion Techniques</a:t>
            </a:r>
          </a:p>
          <a:p>
            <a:endParaRPr lang="en-US" dirty="0">
              <a:latin typeface="Overpass Light" panose="020B0604020202020204" charset="0"/>
            </a:endParaRPr>
          </a:p>
        </p:txBody>
      </p:sp>
      <p:sp>
        <p:nvSpPr>
          <p:cNvPr id="4" name="Title 3">
            <a:extLst>
              <a:ext uri="{FF2B5EF4-FFF2-40B4-BE49-F238E27FC236}">
                <a16:creationId xmlns:a16="http://schemas.microsoft.com/office/drawing/2014/main" id="{84EB6EE8-B018-44A1-A6EE-A3906D5A4CAD}"/>
              </a:ext>
            </a:extLst>
          </p:cNvPr>
          <p:cNvSpPr>
            <a:spLocks noGrp="1"/>
          </p:cNvSpPr>
          <p:nvPr>
            <p:ph type="title"/>
          </p:nvPr>
        </p:nvSpPr>
        <p:spPr/>
        <p:txBody>
          <a:bodyPr/>
          <a:lstStyle/>
          <a:p>
            <a:r>
              <a:rPr lang="en-US" dirty="0"/>
              <a:t>What Are We Going to Cover </a:t>
            </a:r>
          </a:p>
        </p:txBody>
      </p:sp>
      <p:sp>
        <p:nvSpPr>
          <p:cNvPr id="7" name="TextBox 6">
            <a:extLst>
              <a:ext uri="{FF2B5EF4-FFF2-40B4-BE49-F238E27FC236}">
                <a16:creationId xmlns:a16="http://schemas.microsoft.com/office/drawing/2014/main" id="{CEF86132-F72C-443D-9FF3-E7D88E8EF4D9}"/>
              </a:ext>
            </a:extLst>
          </p:cNvPr>
          <p:cNvSpPr txBox="1"/>
          <p:nvPr/>
        </p:nvSpPr>
        <p:spPr>
          <a:xfrm>
            <a:off x="497866" y="3809391"/>
            <a:ext cx="8125691" cy="830997"/>
          </a:xfrm>
          <a:prstGeom prst="rect">
            <a:avLst/>
          </a:prstGeom>
          <a:noFill/>
        </p:spPr>
        <p:txBody>
          <a:bodyPr wrap="square">
            <a:spAutoFit/>
          </a:bodyPr>
          <a:lstStyle/>
          <a:p>
            <a:pPr algn="ctr"/>
            <a:r>
              <a:rPr lang="en-US" sz="1600" dirty="0">
                <a:latin typeface="Overpass Light" panose="020B0604020202020204" charset="0"/>
              </a:rPr>
              <a:t>Today we will be focusing on using C# for malware development for Windows. We will see basic process injection techniques, strings / shellcode obfuscation and evasion for .NET code..</a:t>
            </a:r>
          </a:p>
        </p:txBody>
      </p:sp>
      <p:sp>
        <p:nvSpPr>
          <p:cNvPr id="9" name="TextBox 8">
            <a:extLst>
              <a:ext uri="{FF2B5EF4-FFF2-40B4-BE49-F238E27FC236}">
                <a16:creationId xmlns:a16="http://schemas.microsoft.com/office/drawing/2014/main" id="{9E7536F8-881B-4FC6-9D13-DAAB4563BCB1}"/>
              </a:ext>
            </a:extLst>
          </p:cNvPr>
          <p:cNvSpPr txBox="1"/>
          <p:nvPr/>
        </p:nvSpPr>
        <p:spPr>
          <a:xfrm>
            <a:off x="1663380" y="4572786"/>
            <a:ext cx="5794664" cy="307777"/>
          </a:xfrm>
          <a:prstGeom prst="rect">
            <a:avLst/>
          </a:prstGeom>
          <a:noFill/>
        </p:spPr>
        <p:txBody>
          <a:bodyPr wrap="square">
            <a:spAutoFit/>
          </a:bodyPr>
          <a:lstStyle/>
          <a:p>
            <a:r>
              <a:rPr lang="en-US" dirty="0">
                <a:latin typeface="Overpass Light" panose="020B0604020202020204" charset="0"/>
                <a:hlinkClick r:id="rId2"/>
              </a:rPr>
              <a:t>https://github.com/Blazz3/MalDev-AV-EDR-Evasion-for-Pentesters</a:t>
            </a:r>
            <a:endParaRPr lang="en-US" dirty="0">
              <a:latin typeface="Overpass Light" panose="020B0604020202020204" charset="0"/>
            </a:endParaRPr>
          </a:p>
        </p:txBody>
      </p:sp>
    </p:spTree>
    <p:extLst>
      <p:ext uri="{BB962C8B-B14F-4D97-AF65-F5344CB8AC3E}">
        <p14:creationId xmlns:p14="http://schemas.microsoft.com/office/powerpoint/2010/main" val="38651878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488200" y="2611702"/>
            <a:ext cx="4167600" cy="818700"/>
          </a:xfrm>
        </p:spPr>
        <p:txBody>
          <a:bodyPr/>
          <a:lstStyle/>
          <a:p>
            <a:r>
              <a:rPr lang="en-US" dirty="0"/>
              <a:t>Exercise 2: messagebox</a:t>
            </a:r>
          </a:p>
        </p:txBody>
      </p:sp>
    </p:spTree>
    <p:extLst>
      <p:ext uri="{BB962C8B-B14F-4D97-AF65-F5344CB8AC3E}">
        <p14:creationId xmlns:p14="http://schemas.microsoft.com/office/powerpoint/2010/main" val="28357196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2</a:t>
            </a:r>
            <a:endParaRPr dirty="0"/>
          </a:p>
        </p:txBody>
      </p:sp>
      <p:sp>
        <p:nvSpPr>
          <p:cNvPr id="374" name="Google Shape;374;p42"/>
          <p:cNvSpPr txBox="1">
            <a:spLocks noGrp="1"/>
          </p:cNvSpPr>
          <p:nvPr>
            <p:ph type="title" idx="2"/>
          </p:nvPr>
        </p:nvSpPr>
        <p:spPr>
          <a:xfrm>
            <a:off x="2160641" y="2899184"/>
            <a:ext cx="4822718"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shellcoding</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0060896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1086430"/>
            <a:ext cx="8771384" cy="1200329"/>
          </a:xfrm>
          <a:prstGeom prst="rect">
            <a:avLst/>
          </a:prstGeom>
          <a:noFill/>
        </p:spPr>
        <p:txBody>
          <a:bodyPr wrap="square">
            <a:spAutoFit/>
          </a:bodyPr>
          <a:lstStyle/>
          <a:p>
            <a:pPr marL="285750" indent="-285750" algn="just">
              <a:buFont typeface="Arial" panose="020B0604020202020204" pitchFamily="34" charset="0"/>
              <a:buChar char="•"/>
            </a:pPr>
            <a:r>
              <a:rPr lang="en-US" sz="1800" b="1" dirty="0">
                <a:latin typeface="Overpass Light" panose="020B0604020202020204" charset="0"/>
              </a:rPr>
              <a:t>Position-independent code (PIC) </a:t>
            </a:r>
            <a:r>
              <a:rPr lang="en-US" sz="1800" dirty="0">
                <a:latin typeface="Overpass Light" panose="020B0604020202020204" charset="0"/>
              </a:rPr>
              <a:t>is a machine code (ASM) that, being placed somewhere in the primary memory, executes properly </a:t>
            </a:r>
            <a:r>
              <a:rPr lang="en-US" sz="1800" b="1" dirty="0">
                <a:latin typeface="Overpass Light" panose="020B0604020202020204" charset="0"/>
              </a:rPr>
              <a:t>regardless of its absolute address</a:t>
            </a:r>
            <a:r>
              <a:rPr lang="en-US" sz="1800" dirty="0">
                <a:latin typeface="Overpass Light" panose="020B0604020202020204" charset="0"/>
              </a:rPr>
              <a:t>. Is self-contained, contain what it needs to operate.</a:t>
            </a:r>
          </a:p>
          <a:p>
            <a:pPr marL="285750" indent="-285750" algn="just">
              <a:buFont typeface="Arial" panose="020B0604020202020204" pitchFamily="34" charset="0"/>
              <a:buChar char="•"/>
            </a:pPr>
            <a:r>
              <a:rPr lang="en-US" sz="1800" dirty="0">
                <a:latin typeface="Overpass Light" panose="020B0604020202020204" charset="0"/>
              </a:rPr>
              <a:t>Sequence of bytes that </a:t>
            </a:r>
            <a:r>
              <a:rPr lang="en-US" sz="1800" b="1" dirty="0">
                <a:latin typeface="Overpass Light" panose="020B0604020202020204" charset="0"/>
              </a:rPr>
              <a:t>represent assembly instructions</a:t>
            </a:r>
            <a:r>
              <a:rPr lang="en-US" sz="1800" dirty="0">
                <a:latin typeface="Overpass Light" panose="020B0604020202020204" charset="0"/>
              </a:rPr>
              <a:t>.</a:t>
            </a:r>
          </a:p>
        </p:txBody>
      </p:sp>
      <p:pic>
        <p:nvPicPr>
          <p:cNvPr id="12" name="Picture 2">
            <a:extLst>
              <a:ext uri="{FF2B5EF4-FFF2-40B4-BE49-F238E27FC236}">
                <a16:creationId xmlns:a16="http://schemas.microsoft.com/office/drawing/2014/main" id="{03202FFA-A6C5-44ED-87CA-C4B1EE2DA43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1" r="28323" b="21230"/>
          <a:stretch/>
        </p:blipFill>
        <p:spPr bwMode="auto">
          <a:xfrm>
            <a:off x="2317828" y="2286759"/>
            <a:ext cx="4508343" cy="2619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73797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SHELLCODE execution</a:t>
            </a:r>
          </a:p>
        </p:txBody>
      </p:sp>
      <p:pic>
        <p:nvPicPr>
          <p:cNvPr id="1026" name="Picture 2">
            <a:extLst>
              <a:ext uri="{FF2B5EF4-FFF2-40B4-BE49-F238E27FC236}">
                <a16:creationId xmlns:a16="http://schemas.microsoft.com/office/drawing/2014/main" id="{80488F6B-645D-402D-87BC-5D0798A312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162" b="6141"/>
          <a:stretch/>
        </p:blipFill>
        <p:spPr bwMode="auto">
          <a:xfrm>
            <a:off x="1661223" y="1023513"/>
            <a:ext cx="5821554" cy="3829042"/>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6E0D2F71-EABB-42B7-A3BE-FD0B891F1EE2}"/>
              </a:ext>
            </a:extLst>
          </p:cNvPr>
          <p:cNvCxnSpPr>
            <a:cxnSpLocks/>
          </p:cNvCxnSpPr>
          <p:nvPr/>
        </p:nvCxnSpPr>
        <p:spPr>
          <a:xfrm>
            <a:off x="2071255" y="4163290"/>
            <a:ext cx="5818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A0973E7-1F91-46E6-B4B6-2BB48894605A}"/>
              </a:ext>
            </a:extLst>
          </p:cNvPr>
          <p:cNvCxnSpPr/>
          <p:nvPr/>
        </p:nvCxnSpPr>
        <p:spPr>
          <a:xfrm>
            <a:off x="4838701" y="2393372"/>
            <a:ext cx="6580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A869CA3-7E9F-4C0A-8870-CD9A07C930DA}"/>
              </a:ext>
            </a:extLst>
          </p:cNvPr>
          <p:cNvCxnSpPr>
            <a:cxnSpLocks/>
          </p:cNvCxnSpPr>
          <p:nvPr/>
        </p:nvCxnSpPr>
        <p:spPr>
          <a:xfrm>
            <a:off x="4838701" y="2524990"/>
            <a:ext cx="92825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CE9F299-CAAC-4CDC-B658-17308397B337}"/>
              </a:ext>
            </a:extLst>
          </p:cNvPr>
          <p:cNvCxnSpPr>
            <a:cxnSpLocks/>
          </p:cNvCxnSpPr>
          <p:nvPr/>
        </p:nvCxnSpPr>
        <p:spPr>
          <a:xfrm>
            <a:off x="6262255" y="2826326"/>
            <a:ext cx="893618"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25753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635" y="1023513"/>
            <a:ext cx="8327310" cy="369332"/>
          </a:xfrm>
          <a:prstGeom prst="rect">
            <a:avLst/>
          </a:prstGeom>
          <a:noFill/>
        </p:spPr>
        <p:txBody>
          <a:bodyPr wrap="square">
            <a:spAutoFit/>
          </a:bodyPr>
          <a:lstStyle/>
          <a:p>
            <a:pPr algn="ctr"/>
            <a:r>
              <a:rPr lang="en-US" sz="1800" dirty="0">
                <a:latin typeface="Overpass Light" panose="020B0604020202020204" charset="0"/>
              </a:rPr>
              <a:t>Msfvenom generate shellcode for different payloads in different output formats</a:t>
            </a:r>
          </a:p>
        </p:txBody>
      </p:sp>
      <p:pic>
        <p:nvPicPr>
          <p:cNvPr id="3" name="Picture 2">
            <a:extLst>
              <a:ext uri="{FF2B5EF4-FFF2-40B4-BE49-F238E27FC236}">
                <a16:creationId xmlns:a16="http://schemas.microsoft.com/office/drawing/2014/main" id="{B1AD9AC8-0315-421A-966A-6204E9BD4DE4}"/>
              </a:ext>
            </a:extLst>
          </p:cNvPr>
          <p:cNvPicPr>
            <a:picLocks noChangeAspect="1"/>
          </p:cNvPicPr>
          <p:nvPr/>
        </p:nvPicPr>
        <p:blipFill rotWithShape="1">
          <a:blip r:embed="rId3"/>
          <a:srcRect t="12861" b="16315"/>
          <a:stretch/>
        </p:blipFill>
        <p:spPr>
          <a:xfrm>
            <a:off x="294408" y="1392845"/>
            <a:ext cx="8555183" cy="864683"/>
          </a:xfrm>
          <a:prstGeom prst="rect">
            <a:avLst/>
          </a:prstGeom>
        </p:spPr>
      </p:pic>
      <p:pic>
        <p:nvPicPr>
          <p:cNvPr id="5" name="Picture 4">
            <a:extLst>
              <a:ext uri="{FF2B5EF4-FFF2-40B4-BE49-F238E27FC236}">
                <a16:creationId xmlns:a16="http://schemas.microsoft.com/office/drawing/2014/main" id="{89B2EB2B-198B-41C7-9F86-89FAA7EEC0C4}"/>
              </a:ext>
            </a:extLst>
          </p:cNvPr>
          <p:cNvPicPr>
            <a:picLocks noChangeAspect="1"/>
          </p:cNvPicPr>
          <p:nvPr/>
        </p:nvPicPr>
        <p:blipFill rotWithShape="1">
          <a:blip r:embed="rId4"/>
          <a:srcRect t="11104" b="-1"/>
          <a:stretch/>
        </p:blipFill>
        <p:spPr>
          <a:xfrm>
            <a:off x="761997" y="2391931"/>
            <a:ext cx="7567303" cy="1269332"/>
          </a:xfrm>
          <a:prstGeom prst="rect">
            <a:avLst/>
          </a:prstGeom>
        </p:spPr>
      </p:pic>
      <p:pic>
        <p:nvPicPr>
          <p:cNvPr id="8" name="Picture 7">
            <a:extLst>
              <a:ext uri="{FF2B5EF4-FFF2-40B4-BE49-F238E27FC236}">
                <a16:creationId xmlns:a16="http://schemas.microsoft.com/office/drawing/2014/main" id="{862DED54-3487-4918-994E-E99BFE12ACF5}"/>
              </a:ext>
            </a:extLst>
          </p:cNvPr>
          <p:cNvPicPr>
            <a:picLocks noChangeAspect="1"/>
          </p:cNvPicPr>
          <p:nvPr/>
        </p:nvPicPr>
        <p:blipFill rotWithShape="1">
          <a:blip r:embed="rId5"/>
          <a:srcRect t="14158"/>
          <a:stretch/>
        </p:blipFill>
        <p:spPr>
          <a:xfrm>
            <a:off x="952499" y="3834245"/>
            <a:ext cx="7238999" cy="875040"/>
          </a:xfrm>
          <a:prstGeom prst="rect">
            <a:avLst/>
          </a:prstGeom>
        </p:spPr>
      </p:pic>
    </p:spTree>
    <p:extLst>
      <p:ext uri="{BB962C8B-B14F-4D97-AF65-F5344CB8AC3E}">
        <p14:creationId xmlns:p14="http://schemas.microsoft.com/office/powerpoint/2010/main" val="26154968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635" y="1003771"/>
            <a:ext cx="8327310" cy="369332"/>
          </a:xfrm>
          <a:prstGeom prst="rect">
            <a:avLst/>
          </a:prstGeom>
          <a:noFill/>
        </p:spPr>
        <p:txBody>
          <a:bodyPr wrap="square">
            <a:spAutoFit/>
          </a:bodyPr>
          <a:lstStyle/>
          <a:p>
            <a:pPr algn="ctr"/>
            <a:r>
              <a:rPr lang="en-US" sz="1800" dirty="0">
                <a:latin typeface="Overpass Light" panose="020B0604020202020204" charset="0"/>
              </a:rPr>
              <a:t>Using the .exe form from msfvenom</a:t>
            </a:r>
          </a:p>
        </p:txBody>
      </p:sp>
      <p:pic>
        <p:nvPicPr>
          <p:cNvPr id="4" name="Picture 3">
            <a:extLst>
              <a:ext uri="{FF2B5EF4-FFF2-40B4-BE49-F238E27FC236}">
                <a16:creationId xmlns:a16="http://schemas.microsoft.com/office/drawing/2014/main" id="{07D03FAD-F621-4F9A-98EC-9629D8846C3B}"/>
              </a:ext>
            </a:extLst>
          </p:cNvPr>
          <p:cNvPicPr>
            <a:picLocks noChangeAspect="1"/>
          </p:cNvPicPr>
          <p:nvPr/>
        </p:nvPicPr>
        <p:blipFill>
          <a:blip r:embed="rId3"/>
          <a:stretch>
            <a:fillRect/>
          </a:stretch>
        </p:blipFill>
        <p:spPr>
          <a:xfrm>
            <a:off x="1056409" y="2362297"/>
            <a:ext cx="6854172" cy="2604826"/>
          </a:xfrm>
          <a:prstGeom prst="rect">
            <a:avLst/>
          </a:prstGeom>
        </p:spPr>
      </p:pic>
      <p:pic>
        <p:nvPicPr>
          <p:cNvPr id="7" name="Picture 6">
            <a:extLst>
              <a:ext uri="{FF2B5EF4-FFF2-40B4-BE49-F238E27FC236}">
                <a16:creationId xmlns:a16="http://schemas.microsoft.com/office/drawing/2014/main" id="{B40E60FD-9422-4D9B-BAAC-6C12FA3523BB}"/>
              </a:ext>
            </a:extLst>
          </p:cNvPr>
          <p:cNvPicPr>
            <a:picLocks noChangeAspect="1"/>
          </p:cNvPicPr>
          <p:nvPr/>
        </p:nvPicPr>
        <p:blipFill>
          <a:blip r:embed="rId4"/>
          <a:stretch>
            <a:fillRect/>
          </a:stretch>
        </p:blipFill>
        <p:spPr>
          <a:xfrm>
            <a:off x="2882570" y="1381754"/>
            <a:ext cx="3189460" cy="973011"/>
          </a:xfrm>
          <a:prstGeom prst="rect">
            <a:avLst/>
          </a:prstGeom>
        </p:spPr>
      </p:pic>
    </p:spTree>
    <p:extLst>
      <p:ext uri="{BB962C8B-B14F-4D97-AF65-F5344CB8AC3E}">
        <p14:creationId xmlns:p14="http://schemas.microsoft.com/office/powerpoint/2010/main" val="28603798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930977" y="2571750"/>
            <a:ext cx="5282045" cy="1257180"/>
          </a:xfrm>
        </p:spPr>
        <p:txBody>
          <a:bodyPr/>
          <a:lstStyle/>
          <a:p>
            <a:r>
              <a:rPr lang="en-US" dirty="0"/>
              <a:t>Exercise 1: generate shellcode with msfvenom</a:t>
            </a:r>
          </a:p>
        </p:txBody>
      </p:sp>
    </p:spTree>
    <p:extLst>
      <p:ext uri="{BB962C8B-B14F-4D97-AF65-F5344CB8AC3E}">
        <p14:creationId xmlns:p14="http://schemas.microsoft.com/office/powerpoint/2010/main" val="6326342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408345" y="1626571"/>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2423850" y="2491199"/>
            <a:ext cx="4106900" cy="66891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800" dirty="0"/>
              <a:t>Generate an </a:t>
            </a:r>
            <a:r>
              <a:rPr lang="en-US" sz="2800" u="sng" dirty="0"/>
              <a:t>stageless</a:t>
            </a:r>
            <a:r>
              <a:rPr lang="en-US" sz="2800" dirty="0"/>
              <a:t> shellcode</a:t>
            </a:r>
          </a:p>
        </p:txBody>
      </p:sp>
      <p:sp>
        <p:nvSpPr>
          <p:cNvPr id="8" name="TextBox 7">
            <a:extLst>
              <a:ext uri="{FF2B5EF4-FFF2-40B4-BE49-F238E27FC236}">
                <a16:creationId xmlns:a16="http://schemas.microsoft.com/office/drawing/2014/main" id="{26A51E14-FD38-46D9-8573-E6901CB70A62}"/>
              </a:ext>
            </a:extLst>
          </p:cNvPr>
          <p:cNvSpPr txBox="1"/>
          <p:nvPr/>
        </p:nvSpPr>
        <p:spPr>
          <a:xfrm>
            <a:off x="983672" y="3740623"/>
            <a:ext cx="7176655" cy="307777"/>
          </a:xfrm>
          <a:prstGeom prst="rect">
            <a:avLst/>
          </a:prstGeom>
          <a:noFill/>
        </p:spPr>
        <p:txBody>
          <a:bodyPr wrap="square">
            <a:spAutoFit/>
          </a:bodyPr>
          <a:lstStyle/>
          <a:p>
            <a:r>
              <a:rPr lang="en-US" dirty="0">
                <a:latin typeface="Overpass Light" panose="020B0604020202020204" charset="0"/>
                <a:hlinkClick r:id="rId3"/>
              </a:rPr>
              <a:t>https://infinitelogins.com/2020/01/25/msfvenom-reverse-shell-payload-cheatsheet/</a:t>
            </a:r>
            <a:endParaRPr lang="en-US" dirty="0">
              <a:latin typeface="Overpass Light" panose="020B0604020202020204" charset="0"/>
            </a:endParaRPr>
          </a:p>
        </p:txBody>
      </p:sp>
    </p:spTree>
    <p:extLst>
      <p:ext uri="{BB962C8B-B14F-4D97-AF65-F5344CB8AC3E}">
        <p14:creationId xmlns:p14="http://schemas.microsoft.com/office/powerpoint/2010/main" val="34485515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62972" y="1377363"/>
            <a:ext cx="7018055" cy="369332"/>
          </a:xfrm>
          <a:prstGeom prst="rect">
            <a:avLst/>
          </a:prstGeom>
          <a:noFill/>
        </p:spPr>
        <p:txBody>
          <a:bodyPr wrap="square">
            <a:spAutoFit/>
          </a:bodyPr>
          <a:lstStyle/>
          <a:p>
            <a:pPr algn="ctr"/>
            <a:r>
              <a:rPr lang="en-US" sz="1800" dirty="0">
                <a:latin typeface="Overpass Light" panose="020B0604020202020204" charset="0"/>
              </a:rPr>
              <a:t>VirtualAlloc, Marshal.Copy, CreateThread, WaitForSingleObject</a:t>
            </a:r>
          </a:p>
        </p:txBody>
      </p:sp>
      <p:pic>
        <p:nvPicPr>
          <p:cNvPr id="11" name="Picture 10">
            <a:extLst>
              <a:ext uri="{FF2B5EF4-FFF2-40B4-BE49-F238E27FC236}">
                <a16:creationId xmlns:a16="http://schemas.microsoft.com/office/drawing/2014/main" id="{2CC2F1B5-8801-47DC-BECA-D17F173926B0}"/>
              </a:ext>
            </a:extLst>
          </p:cNvPr>
          <p:cNvPicPr>
            <a:picLocks noChangeAspect="1"/>
          </p:cNvPicPr>
          <p:nvPr/>
        </p:nvPicPr>
        <p:blipFill>
          <a:blip r:embed="rId3"/>
          <a:stretch>
            <a:fillRect/>
          </a:stretch>
        </p:blipFill>
        <p:spPr>
          <a:xfrm>
            <a:off x="488922" y="1941159"/>
            <a:ext cx="7976755" cy="2465905"/>
          </a:xfrm>
          <a:prstGeom prst="rect">
            <a:avLst/>
          </a:prstGeom>
        </p:spPr>
      </p:pic>
    </p:spTree>
    <p:extLst>
      <p:ext uri="{BB962C8B-B14F-4D97-AF65-F5344CB8AC3E}">
        <p14:creationId xmlns:p14="http://schemas.microsoft.com/office/powerpoint/2010/main" val="38056065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38727" y="1082954"/>
            <a:ext cx="7018055" cy="369332"/>
          </a:xfrm>
          <a:prstGeom prst="rect">
            <a:avLst/>
          </a:prstGeom>
          <a:noFill/>
        </p:spPr>
        <p:txBody>
          <a:bodyPr wrap="square">
            <a:spAutoFit/>
          </a:bodyPr>
          <a:lstStyle/>
          <a:p>
            <a:pPr algn="ctr"/>
            <a:r>
              <a:rPr lang="en-US" sz="1800" dirty="0">
                <a:latin typeface="Overpass Light" panose="020B0604020202020204" charset="0"/>
              </a:rPr>
              <a:t>VirtualAlloc, Marshal.Copy </a:t>
            </a:r>
          </a:p>
        </p:txBody>
      </p:sp>
      <p:pic>
        <p:nvPicPr>
          <p:cNvPr id="5" name="Picture 831">
            <a:extLst>
              <a:ext uri="{FF2B5EF4-FFF2-40B4-BE49-F238E27FC236}">
                <a16:creationId xmlns:a16="http://schemas.microsoft.com/office/drawing/2014/main" id="{CD9D9C6A-ACB6-4E03-8B18-1DE8254ED66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16187" y="1656799"/>
            <a:ext cx="4206877" cy="2745482"/>
          </a:xfrm>
          <a:prstGeom prst="rect">
            <a:avLst/>
          </a:prstGeom>
          <a:noFill/>
        </p:spPr>
      </p:pic>
      <p:pic>
        <p:nvPicPr>
          <p:cNvPr id="6" name="Picture 860">
            <a:extLst>
              <a:ext uri="{FF2B5EF4-FFF2-40B4-BE49-F238E27FC236}">
                <a16:creationId xmlns:a16="http://schemas.microsoft.com/office/drawing/2014/main" id="{C9F8358E-069E-4DCE-89C1-260408EF56A4}"/>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547754" y="2071968"/>
            <a:ext cx="4419601" cy="1938924"/>
          </a:xfrm>
          <a:prstGeom prst="rect">
            <a:avLst/>
          </a:prstGeom>
          <a:noFill/>
        </p:spPr>
      </p:pic>
    </p:spTree>
    <p:extLst>
      <p:ext uri="{BB962C8B-B14F-4D97-AF65-F5344CB8AC3E}">
        <p14:creationId xmlns:p14="http://schemas.microsoft.com/office/powerpoint/2010/main" val="2693134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C42DADF-3BD4-4EDD-90BF-F5D06BCF620A}"/>
              </a:ext>
            </a:extLst>
          </p:cNvPr>
          <p:cNvSpPr>
            <a:spLocks noGrp="1"/>
          </p:cNvSpPr>
          <p:nvPr>
            <p:ph type="subTitle" idx="1"/>
          </p:nvPr>
        </p:nvSpPr>
        <p:spPr/>
        <p:txBody>
          <a:bodyPr/>
          <a:lstStyle/>
          <a:p>
            <a:pPr algn="just"/>
            <a:r>
              <a:rPr lang="en-US" sz="1400" dirty="0">
                <a:latin typeface="Overpass Light" panose="020B0604020202020204" charset="0"/>
              </a:rPr>
              <a:t>All the materials covered in this course are for </a:t>
            </a:r>
            <a:r>
              <a:rPr lang="en-US" sz="1400" b="1" u="sng" dirty="0">
                <a:latin typeface="Overpass Light" panose="020B0604020202020204" charset="0"/>
              </a:rPr>
              <a:t>educational and research purposes only</a:t>
            </a:r>
            <a:r>
              <a:rPr lang="en-US" sz="1400" dirty="0">
                <a:latin typeface="Overpass Light" panose="020B0604020202020204" charset="0"/>
              </a:rPr>
              <a:t>.</a:t>
            </a:r>
          </a:p>
          <a:p>
            <a:pPr algn="just"/>
            <a:r>
              <a:rPr lang="en-US" sz="1400" dirty="0">
                <a:latin typeface="Overpass Light" panose="020B0604020202020204" charset="0"/>
              </a:rPr>
              <a:t> </a:t>
            </a:r>
          </a:p>
          <a:p>
            <a:pPr algn="just"/>
            <a:r>
              <a:rPr lang="en-US" sz="1400" dirty="0">
                <a:latin typeface="Overpass Light" panose="020B0604020202020204" charset="0"/>
              </a:rPr>
              <a:t>Do not attempt to violate the law with anything contained in the course. Neither administration of this course, the authors of this material, or anyone else affiliated in any way, is going to accept responsibility for your actions.</a:t>
            </a:r>
          </a:p>
          <a:p>
            <a:pPr algn="just"/>
            <a:endParaRPr lang="en-US" sz="1400" dirty="0">
              <a:latin typeface="Overpass Light" panose="020B0604020202020204" charset="0"/>
            </a:endParaRPr>
          </a:p>
          <a:p>
            <a:pPr algn="just"/>
            <a:r>
              <a:rPr lang="en-US" sz="1400" dirty="0">
                <a:latin typeface="Overpass Light" panose="020B0604020202020204" charset="0"/>
              </a:rPr>
              <a:t>By using the course and its contents, you accept that you will only lawfully use it in a test lab, with devices that you own or are allowed to conduct penetration tests for your customers and clients.</a:t>
            </a:r>
          </a:p>
          <a:p>
            <a:pPr algn="just"/>
            <a:endParaRPr lang="en-US" sz="1400" dirty="0">
              <a:latin typeface="Overpass Light" panose="020B0604020202020204" charset="0"/>
            </a:endParaRPr>
          </a:p>
          <a:p>
            <a:pPr algn="just"/>
            <a:r>
              <a:rPr lang="en-US" sz="1400" dirty="0">
                <a:latin typeface="Overpass Light" panose="020B0604020202020204" charset="0"/>
              </a:rPr>
              <a:t>Do not abuse this material. Be responsible.</a:t>
            </a:r>
          </a:p>
          <a:p>
            <a:pPr algn="just"/>
            <a:endParaRPr lang="en-US" sz="1400" dirty="0">
              <a:latin typeface="Overpass Light" panose="020B0604020202020204" charset="0"/>
            </a:endParaRPr>
          </a:p>
          <a:p>
            <a:pPr algn="just"/>
            <a:r>
              <a:rPr lang="en-US" sz="1400" dirty="0">
                <a:latin typeface="Overpass Light" panose="020B0604020202020204" charset="0"/>
              </a:rPr>
              <a:t>Malware development is a skill that can -and should- be used for good, to further the field of (offensive) security and keep our defenses sharp.</a:t>
            </a:r>
          </a:p>
        </p:txBody>
      </p:sp>
      <p:sp>
        <p:nvSpPr>
          <p:cNvPr id="3" name="Title 2">
            <a:extLst>
              <a:ext uri="{FF2B5EF4-FFF2-40B4-BE49-F238E27FC236}">
                <a16:creationId xmlns:a16="http://schemas.microsoft.com/office/drawing/2014/main" id="{4E25FD9A-EC7C-4B3C-8EF4-5E4DAA524FE1}"/>
              </a:ext>
            </a:extLst>
          </p:cNvPr>
          <p:cNvSpPr>
            <a:spLocks noGrp="1"/>
          </p:cNvSpPr>
          <p:nvPr>
            <p:ph type="title"/>
          </p:nvPr>
        </p:nvSpPr>
        <p:spPr/>
        <p:txBody>
          <a:bodyPr/>
          <a:lstStyle/>
          <a:p>
            <a:pPr algn="ctr"/>
            <a:r>
              <a:rPr lang="en-US" dirty="0"/>
              <a:t>disclaimer</a:t>
            </a:r>
          </a:p>
        </p:txBody>
      </p:sp>
    </p:spTree>
    <p:extLst>
      <p:ext uri="{BB962C8B-B14F-4D97-AF65-F5344CB8AC3E}">
        <p14:creationId xmlns:p14="http://schemas.microsoft.com/office/powerpoint/2010/main" val="17834856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38727" y="1082954"/>
            <a:ext cx="7018055" cy="369332"/>
          </a:xfrm>
          <a:prstGeom prst="rect">
            <a:avLst/>
          </a:prstGeom>
          <a:noFill/>
        </p:spPr>
        <p:txBody>
          <a:bodyPr wrap="square">
            <a:spAutoFit/>
          </a:bodyPr>
          <a:lstStyle/>
          <a:p>
            <a:pPr algn="ctr"/>
            <a:r>
              <a:rPr lang="en-US" sz="1800" dirty="0">
                <a:latin typeface="Overpass Light" panose="020B0604020202020204" charset="0"/>
              </a:rPr>
              <a:t>CreateThread, WaitForSingleObject</a:t>
            </a:r>
          </a:p>
        </p:txBody>
      </p:sp>
      <p:pic>
        <p:nvPicPr>
          <p:cNvPr id="7" name="Picture 889">
            <a:extLst>
              <a:ext uri="{FF2B5EF4-FFF2-40B4-BE49-F238E27FC236}">
                <a16:creationId xmlns:a16="http://schemas.microsoft.com/office/drawing/2014/main" id="{7462B3F1-A8F0-47C9-BAA9-EA78FF057E93}"/>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76645" y="1511727"/>
            <a:ext cx="4277350" cy="3207999"/>
          </a:xfrm>
          <a:prstGeom prst="rect">
            <a:avLst/>
          </a:prstGeom>
          <a:noFill/>
        </p:spPr>
      </p:pic>
      <p:pic>
        <p:nvPicPr>
          <p:cNvPr id="8" name="Picture 918">
            <a:extLst>
              <a:ext uri="{FF2B5EF4-FFF2-40B4-BE49-F238E27FC236}">
                <a16:creationId xmlns:a16="http://schemas.microsoft.com/office/drawing/2014/main" id="{8ADDA7AA-1F6A-4F9C-A409-660CBBC56B1B}"/>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572000" y="1664014"/>
            <a:ext cx="4333009" cy="2856031"/>
          </a:xfrm>
          <a:prstGeom prst="rect">
            <a:avLst/>
          </a:prstGeom>
          <a:noFill/>
        </p:spPr>
      </p:pic>
    </p:spTree>
    <p:extLst>
      <p:ext uri="{BB962C8B-B14F-4D97-AF65-F5344CB8AC3E}">
        <p14:creationId xmlns:p14="http://schemas.microsoft.com/office/powerpoint/2010/main" val="38889775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709627" y="2571750"/>
            <a:ext cx="3724745" cy="818700"/>
          </a:xfrm>
        </p:spPr>
        <p:txBody>
          <a:bodyPr/>
          <a:lstStyle/>
          <a:p>
            <a:r>
              <a:rPr lang="en-US" dirty="0"/>
              <a:t>Exercise 2: basic shellcode </a:t>
            </a:r>
            <a:r>
              <a:rPr lang="en-US" u="sng" dirty="0"/>
              <a:t>loader</a:t>
            </a:r>
          </a:p>
        </p:txBody>
      </p:sp>
    </p:spTree>
    <p:extLst>
      <p:ext uri="{BB962C8B-B14F-4D97-AF65-F5344CB8AC3E}">
        <p14:creationId xmlns:p14="http://schemas.microsoft.com/office/powerpoint/2010/main" val="16046638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366781" y="1055595"/>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554909" y="3925638"/>
            <a:ext cx="8032173" cy="5134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just"/>
            <a:r>
              <a:rPr lang="en-US" sz="2000" dirty="0"/>
              <a:t>The compiled .exe opens a console window that will be visible to the target and easy to spot. Change the source code of Lab 2 to hide the console using Windows API calls.</a:t>
            </a:r>
          </a:p>
        </p:txBody>
      </p:sp>
      <p:pic>
        <p:nvPicPr>
          <p:cNvPr id="3" name="Picture 2">
            <a:extLst>
              <a:ext uri="{FF2B5EF4-FFF2-40B4-BE49-F238E27FC236}">
                <a16:creationId xmlns:a16="http://schemas.microsoft.com/office/drawing/2014/main" id="{DB3F23CF-746A-4172-BE65-97CF7642F338}"/>
              </a:ext>
            </a:extLst>
          </p:cNvPr>
          <p:cNvPicPr>
            <a:picLocks noChangeAspect="1"/>
          </p:cNvPicPr>
          <p:nvPr/>
        </p:nvPicPr>
        <p:blipFill>
          <a:blip r:embed="rId3"/>
          <a:stretch>
            <a:fillRect/>
          </a:stretch>
        </p:blipFill>
        <p:spPr>
          <a:xfrm>
            <a:off x="1222663" y="1671784"/>
            <a:ext cx="6698673" cy="1898606"/>
          </a:xfrm>
          <a:prstGeom prst="rect">
            <a:avLst/>
          </a:prstGeom>
        </p:spPr>
      </p:pic>
      <p:sp>
        <p:nvSpPr>
          <p:cNvPr id="8" name="TextBox 7">
            <a:extLst>
              <a:ext uri="{FF2B5EF4-FFF2-40B4-BE49-F238E27FC236}">
                <a16:creationId xmlns:a16="http://schemas.microsoft.com/office/drawing/2014/main" id="{F90AF269-CEAB-414B-8331-CFCC96529CB0}"/>
              </a:ext>
            </a:extLst>
          </p:cNvPr>
          <p:cNvSpPr txBox="1"/>
          <p:nvPr/>
        </p:nvSpPr>
        <p:spPr>
          <a:xfrm>
            <a:off x="2047009" y="4582256"/>
            <a:ext cx="4966854" cy="307777"/>
          </a:xfrm>
          <a:prstGeom prst="rect">
            <a:avLst/>
          </a:prstGeom>
          <a:noFill/>
        </p:spPr>
        <p:txBody>
          <a:bodyPr wrap="square">
            <a:spAutoFit/>
          </a:bodyPr>
          <a:lstStyle/>
          <a:p>
            <a:r>
              <a:rPr lang="en-US" dirty="0">
                <a:latin typeface="Overpass Light" panose="020B0604020202020204" charset="0"/>
                <a:hlinkClick r:id="rId4"/>
              </a:rPr>
              <a:t>https://miromannino.com/blog/hide-console-window-in-c/</a:t>
            </a:r>
            <a:endParaRPr lang="en-US" dirty="0">
              <a:latin typeface="Overpass Light" panose="020B0604020202020204" charset="0"/>
            </a:endParaRPr>
          </a:p>
        </p:txBody>
      </p:sp>
    </p:spTree>
    <p:extLst>
      <p:ext uri="{BB962C8B-B14F-4D97-AF65-F5344CB8AC3E}">
        <p14:creationId xmlns:p14="http://schemas.microsoft.com/office/powerpoint/2010/main" val="7660177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OpenProcess, VirtualAllocEx, WriteProcessMemory &amp; CreateRemoteThread</a:t>
            </a:r>
          </a:p>
        </p:txBody>
      </p:sp>
      <p:pic>
        <p:nvPicPr>
          <p:cNvPr id="3" name="Picture 2">
            <a:extLst>
              <a:ext uri="{FF2B5EF4-FFF2-40B4-BE49-F238E27FC236}">
                <a16:creationId xmlns:a16="http://schemas.microsoft.com/office/drawing/2014/main" id="{432A20CE-8EFB-4795-A6A1-B4318511E8AC}"/>
              </a:ext>
            </a:extLst>
          </p:cNvPr>
          <p:cNvPicPr>
            <a:picLocks noChangeAspect="1"/>
          </p:cNvPicPr>
          <p:nvPr/>
        </p:nvPicPr>
        <p:blipFill>
          <a:blip r:embed="rId3"/>
          <a:stretch>
            <a:fillRect/>
          </a:stretch>
        </p:blipFill>
        <p:spPr>
          <a:xfrm>
            <a:off x="1267131" y="1400890"/>
            <a:ext cx="6609737" cy="3457532"/>
          </a:xfrm>
          <a:prstGeom prst="rect">
            <a:avLst/>
          </a:prstGeom>
        </p:spPr>
      </p:pic>
    </p:spTree>
    <p:extLst>
      <p:ext uri="{BB962C8B-B14F-4D97-AF65-F5344CB8AC3E}">
        <p14:creationId xmlns:p14="http://schemas.microsoft.com/office/powerpoint/2010/main" val="25670040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OpenProcess, VirtualAllocEx</a:t>
            </a:r>
          </a:p>
        </p:txBody>
      </p:sp>
      <p:pic>
        <p:nvPicPr>
          <p:cNvPr id="5" name="Picture 1118">
            <a:extLst>
              <a:ext uri="{FF2B5EF4-FFF2-40B4-BE49-F238E27FC236}">
                <a16:creationId xmlns:a16="http://schemas.microsoft.com/office/drawing/2014/main" id="{B4E8B1A2-5F39-475F-9BD1-1411A7AF6FA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18116" y="1631373"/>
            <a:ext cx="4409302" cy="2822863"/>
          </a:xfrm>
          <a:prstGeom prst="rect">
            <a:avLst/>
          </a:prstGeom>
          <a:noFill/>
        </p:spPr>
      </p:pic>
      <p:pic>
        <p:nvPicPr>
          <p:cNvPr id="6" name="Picture 1147">
            <a:extLst>
              <a:ext uri="{FF2B5EF4-FFF2-40B4-BE49-F238E27FC236}">
                <a16:creationId xmlns:a16="http://schemas.microsoft.com/office/drawing/2014/main" id="{175BD3EB-23D1-49BD-B18A-392BC2FF6A3A}"/>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835123" y="1631373"/>
            <a:ext cx="4090761" cy="2822863"/>
          </a:xfrm>
          <a:prstGeom prst="rect">
            <a:avLst/>
          </a:prstGeom>
          <a:noFill/>
        </p:spPr>
      </p:pic>
    </p:spTree>
    <p:extLst>
      <p:ext uri="{BB962C8B-B14F-4D97-AF65-F5344CB8AC3E}">
        <p14:creationId xmlns:p14="http://schemas.microsoft.com/office/powerpoint/2010/main" val="37241885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WriteProcessMemory, CreateRemoteThread</a:t>
            </a:r>
          </a:p>
        </p:txBody>
      </p:sp>
      <p:pic>
        <p:nvPicPr>
          <p:cNvPr id="6" name="Picture 1176">
            <a:extLst>
              <a:ext uri="{FF2B5EF4-FFF2-40B4-BE49-F238E27FC236}">
                <a16:creationId xmlns:a16="http://schemas.microsoft.com/office/drawing/2014/main" id="{7F90C5B6-9BF8-49A8-AE89-48D49C9CA9B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21928" y="1617912"/>
            <a:ext cx="4377781" cy="2911802"/>
          </a:xfrm>
          <a:prstGeom prst="rect">
            <a:avLst/>
          </a:prstGeom>
          <a:noFill/>
        </p:spPr>
      </p:pic>
      <p:pic>
        <p:nvPicPr>
          <p:cNvPr id="7" name="Picture 1205">
            <a:hlinkClick r:id="rId4"/>
            <a:extLst>
              <a:ext uri="{FF2B5EF4-FFF2-40B4-BE49-F238E27FC236}">
                <a16:creationId xmlns:a16="http://schemas.microsoft.com/office/drawing/2014/main" id="{25172F15-BA43-48CE-A555-585D55B25C5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4793715" y="1617912"/>
            <a:ext cx="3938112" cy="2911802"/>
          </a:xfrm>
          <a:prstGeom prst="rect">
            <a:avLst/>
          </a:prstGeom>
          <a:noFill/>
        </p:spPr>
      </p:pic>
    </p:spTree>
    <p:extLst>
      <p:ext uri="{BB962C8B-B14F-4D97-AF65-F5344CB8AC3E}">
        <p14:creationId xmlns:p14="http://schemas.microsoft.com/office/powerpoint/2010/main" val="2577019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709627" y="2571750"/>
            <a:ext cx="3724745" cy="818700"/>
          </a:xfrm>
        </p:spPr>
        <p:txBody>
          <a:bodyPr/>
          <a:lstStyle/>
          <a:p>
            <a:r>
              <a:rPr lang="en-US" dirty="0"/>
              <a:t>Exercise 3: basic shellcode </a:t>
            </a:r>
            <a:r>
              <a:rPr lang="en-US" u="sng" dirty="0"/>
              <a:t>injector</a:t>
            </a:r>
          </a:p>
        </p:txBody>
      </p:sp>
    </p:spTree>
    <p:extLst>
      <p:ext uri="{BB962C8B-B14F-4D97-AF65-F5344CB8AC3E}">
        <p14:creationId xmlns:p14="http://schemas.microsoft.com/office/powerpoint/2010/main" val="1174869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727" y="1159605"/>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911664" y="3470489"/>
            <a:ext cx="7369891" cy="5134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just"/>
            <a:r>
              <a:rPr lang="en-US" sz="2000" dirty="0"/>
              <a:t>Modify the code so that instead of injecting into notepad.exe the shellcode injects into calc.exe</a:t>
            </a:r>
          </a:p>
        </p:txBody>
      </p:sp>
      <p:pic>
        <p:nvPicPr>
          <p:cNvPr id="7" name="Picture 1281">
            <a:extLst>
              <a:ext uri="{FF2B5EF4-FFF2-40B4-BE49-F238E27FC236}">
                <a16:creationId xmlns:a16="http://schemas.microsoft.com/office/drawing/2014/main" id="{A677C8C9-5CD3-49E0-9C98-4B249E09BD3B}"/>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361656" y="1998441"/>
            <a:ext cx="4295452" cy="700520"/>
          </a:xfrm>
          <a:prstGeom prst="rect">
            <a:avLst/>
          </a:prstGeom>
          <a:noFill/>
        </p:spPr>
      </p:pic>
    </p:spTree>
    <p:extLst>
      <p:ext uri="{BB962C8B-B14F-4D97-AF65-F5344CB8AC3E}">
        <p14:creationId xmlns:p14="http://schemas.microsoft.com/office/powerpoint/2010/main" val="37374548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3</a:t>
            </a:r>
            <a:endParaRPr dirty="0"/>
          </a:p>
        </p:txBody>
      </p:sp>
      <p:sp>
        <p:nvSpPr>
          <p:cNvPr id="374" name="Google Shape;374;p42"/>
          <p:cNvSpPr txBox="1">
            <a:spLocks noGrp="1"/>
          </p:cNvSpPr>
          <p:nvPr>
            <p:ph type="title" idx="2"/>
          </p:nvPr>
        </p:nvSpPr>
        <p:spPr>
          <a:xfrm>
            <a:off x="2160641" y="2899184"/>
            <a:ext cx="4822718"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av/edr evasion</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1660023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Av evasion techniques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155135" y="959105"/>
            <a:ext cx="8771384" cy="923330"/>
          </a:xfrm>
          <a:prstGeom prst="rect">
            <a:avLst/>
          </a:prstGeom>
          <a:noFill/>
        </p:spPr>
        <p:txBody>
          <a:bodyPr wrap="square">
            <a:spAutoFit/>
          </a:bodyPr>
          <a:lstStyle/>
          <a:p>
            <a:pPr algn="just"/>
            <a:r>
              <a:rPr lang="en-US" sz="1800" dirty="0">
                <a:latin typeface="Overpass Light" panose="020B0604020202020204" charset="0"/>
              </a:rPr>
              <a:t>There is no 'golden bullet' for this exercise and the next, as AV could detect a </a:t>
            </a:r>
            <a:r>
              <a:rPr lang="en-US" sz="1800" u="sng" dirty="0">
                <a:latin typeface="Overpass Light" panose="020B0604020202020204" charset="0"/>
              </a:rPr>
              <a:t>variety of aspects </a:t>
            </a:r>
            <a:r>
              <a:rPr lang="en-US" sz="1800" dirty="0">
                <a:latin typeface="Overpass Light" panose="020B0604020202020204" charset="0"/>
              </a:rPr>
              <a:t>of your shellcode injector/loader. Additionally, indicators used by AV are </a:t>
            </a:r>
            <a:r>
              <a:rPr lang="en-US" sz="1800" u="sng" dirty="0">
                <a:latin typeface="Overpass Light" panose="020B0604020202020204" charset="0"/>
              </a:rPr>
              <a:t>ever-changing</a:t>
            </a:r>
            <a:r>
              <a:rPr lang="en-US" sz="1800" dirty="0">
                <a:latin typeface="Overpass Light" panose="020B0604020202020204" charset="0"/>
              </a:rPr>
              <a:t> and </a:t>
            </a:r>
            <a:r>
              <a:rPr lang="en-US" sz="1800" u="sng" dirty="0">
                <a:latin typeface="Overpass Light" panose="020B0604020202020204" charset="0"/>
              </a:rPr>
              <a:t>could be completely different </a:t>
            </a:r>
            <a:r>
              <a:rPr lang="en-US" sz="1800" dirty="0">
                <a:latin typeface="Overpass Light" panose="020B0604020202020204" charset="0"/>
              </a:rPr>
              <a:t>tomorrow!</a:t>
            </a:r>
          </a:p>
        </p:txBody>
      </p:sp>
      <p:sp>
        <p:nvSpPr>
          <p:cNvPr id="6" name="TextBox 5">
            <a:extLst>
              <a:ext uri="{FF2B5EF4-FFF2-40B4-BE49-F238E27FC236}">
                <a16:creationId xmlns:a16="http://schemas.microsoft.com/office/drawing/2014/main" id="{2CAFD612-3566-4D8A-9311-9629F2E474F2}"/>
              </a:ext>
            </a:extLst>
          </p:cNvPr>
          <p:cNvSpPr txBox="1"/>
          <p:nvPr/>
        </p:nvSpPr>
        <p:spPr>
          <a:xfrm>
            <a:off x="155135" y="2062435"/>
            <a:ext cx="8697191" cy="2800767"/>
          </a:xfrm>
          <a:prstGeom prst="rect">
            <a:avLst/>
          </a:prstGeom>
          <a:noFill/>
        </p:spPr>
        <p:txBody>
          <a:bodyPr wrap="square">
            <a:spAutoFit/>
          </a:bodyPr>
          <a:lstStyle/>
          <a:p>
            <a:pPr algn="just"/>
            <a:r>
              <a:rPr lang="en-US" sz="1600" b="1" dirty="0">
                <a:latin typeface="Overpass Light" panose="020B0604020202020204" charset="0"/>
              </a:rPr>
              <a:t>Shellcode obfuscation</a:t>
            </a:r>
          </a:p>
          <a:p>
            <a:pPr algn="just"/>
            <a:r>
              <a:rPr lang="en-US" sz="1600" dirty="0">
                <a:latin typeface="Overpass Light" panose="020B0604020202020204" charset="0"/>
              </a:rPr>
              <a:t>Shellcodes generated by tools such as msfvenom or C2 frameworks are well-known and easy to detect for AV. To counter this, we can encode/encrypt our shellcode, and only decode/decrypt it when we are ready to execute.</a:t>
            </a:r>
          </a:p>
          <a:p>
            <a:pPr algn="just"/>
            <a:endParaRPr lang="en-US" sz="1600" dirty="0">
              <a:latin typeface="Overpass Light" panose="020B0604020202020204" charset="0"/>
            </a:endParaRPr>
          </a:p>
          <a:p>
            <a:pPr algn="just"/>
            <a:r>
              <a:rPr lang="en-US" sz="1600" b="1" dirty="0">
                <a:latin typeface="Overpass Light" panose="020B0604020202020204" charset="0"/>
              </a:rPr>
              <a:t>Strings obfuscation</a:t>
            </a:r>
          </a:p>
          <a:p>
            <a:pPr algn="just"/>
            <a:r>
              <a:rPr lang="en-US" sz="1600" dirty="0">
                <a:latin typeface="Overpass Light" panose="020B0604020202020204" charset="0"/>
              </a:rPr>
              <a:t>Strings that are defined within your code are saved in the binary itself. That means that defining string variables with suspicious contents (such as suspicious function names or patterns, or known-bad strings such as malware names) are easily detectable by AV. To counter this, we can store an encoded or encrypted variant of said strings in the binary, and only decode/decrypt them when they are needed. </a:t>
            </a:r>
          </a:p>
        </p:txBody>
      </p:sp>
    </p:spTree>
    <p:extLst>
      <p:ext uri="{BB962C8B-B14F-4D97-AF65-F5344CB8AC3E}">
        <p14:creationId xmlns:p14="http://schemas.microsoft.com/office/powerpoint/2010/main" val="4081469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8"/>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0</a:t>
            </a:r>
            <a:r>
              <a:rPr lang="en"/>
              <a:t>1</a:t>
            </a:r>
            <a:endParaRPr b="1"/>
          </a:p>
        </p:txBody>
      </p:sp>
      <p:sp>
        <p:nvSpPr>
          <p:cNvPr id="289" name="Google Shape;289;p38"/>
          <p:cNvSpPr txBox="1">
            <a:spLocks noGrp="1"/>
          </p:cNvSpPr>
          <p:nvPr>
            <p:ph type="title" idx="2"/>
          </p:nvPr>
        </p:nvSpPr>
        <p:spPr>
          <a:xfrm>
            <a:off x="4430055" y="1898045"/>
            <a:ext cx="4321500" cy="12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7200" dirty="0"/>
              <a:t>IntRODUCTION</a:t>
            </a:r>
            <a:endParaRPr sz="7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Xor encryption</a:t>
            </a:r>
          </a:p>
        </p:txBody>
      </p:sp>
      <p:sp>
        <p:nvSpPr>
          <p:cNvPr id="10" name="TextBox 9">
            <a:extLst>
              <a:ext uri="{FF2B5EF4-FFF2-40B4-BE49-F238E27FC236}">
                <a16:creationId xmlns:a16="http://schemas.microsoft.com/office/drawing/2014/main" id="{97BD7D7D-5561-48AD-98ED-3469617A88C1}"/>
              </a:ext>
            </a:extLst>
          </p:cNvPr>
          <p:cNvSpPr txBox="1"/>
          <p:nvPr/>
        </p:nvSpPr>
        <p:spPr>
          <a:xfrm>
            <a:off x="155135" y="959105"/>
            <a:ext cx="8771384" cy="923330"/>
          </a:xfrm>
          <a:prstGeom prst="rect">
            <a:avLst/>
          </a:prstGeom>
          <a:noFill/>
        </p:spPr>
        <p:txBody>
          <a:bodyPr wrap="square">
            <a:spAutoFit/>
          </a:bodyPr>
          <a:lstStyle/>
          <a:p>
            <a:pPr algn="just"/>
            <a:r>
              <a:rPr lang="en-US" sz="1800" dirty="0">
                <a:latin typeface="Overpass Light" panose="020B0604020202020204" charset="0"/>
              </a:rPr>
              <a:t>A string of text can be encrypted by applying the </a:t>
            </a:r>
            <a:r>
              <a:rPr lang="en-US" sz="1800" u="sng" dirty="0">
                <a:latin typeface="Overpass Light" panose="020B0604020202020204" charset="0"/>
              </a:rPr>
              <a:t>bitwise XOR operator </a:t>
            </a:r>
            <a:r>
              <a:rPr lang="en-US" sz="1800" dirty="0">
                <a:latin typeface="Overpass Light" panose="020B0604020202020204" charset="0"/>
              </a:rPr>
              <a:t>to every character using a given key. To decrypt the output, merely </a:t>
            </a:r>
            <a:r>
              <a:rPr lang="en-US" sz="1800" u="sng" dirty="0">
                <a:latin typeface="Overpass Light" panose="020B0604020202020204" charset="0"/>
              </a:rPr>
              <a:t>reapplying</a:t>
            </a:r>
            <a:r>
              <a:rPr lang="en-US" sz="1800" dirty="0">
                <a:latin typeface="Overpass Light" panose="020B0604020202020204" charset="0"/>
              </a:rPr>
              <a:t> the XOR function with the key will remove the cipher.</a:t>
            </a:r>
          </a:p>
        </p:txBody>
      </p:sp>
      <p:pic>
        <p:nvPicPr>
          <p:cNvPr id="2050" name="Picture 2" descr="Lets Learn About XOR Encryption | LEARNINGlover.com">
            <a:extLst>
              <a:ext uri="{FF2B5EF4-FFF2-40B4-BE49-F238E27FC236}">
                <a16:creationId xmlns:a16="http://schemas.microsoft.com/office/drawing/2014/main" id="{460AA53D-FA2D-4745-A2F1-2C98FBC8DF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0" t="33428" r="30265" b="1522"/>
          <a:stretch/>
        </p:blipFill>
        <p:spPr bwMode="auto">
          <a:xfrm>
            <a:off x="3553690" y="2319079"/>
            <a:ext cx="2597727" cy="174723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XOR - CTF 101">
            <a:extLst>
              <a:ext uri="{FF2B5EF4-FFF2-40B4-BE49-F238E27FC236}">
                <a16:creationId xmlns:a16="http://schemas.microsoft.com/office/drawing/2014/main" id="{22433FF8-BB81-4FF7-8BF7-164EEDFA539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868" t="45954" r="62307" b="9488"/>
          <a:stretch/>
        </p:blipFill>
        <p:spPr bwMode="auto">
          <a:xfrm>
            <a:off x="814700" y="2206800"/>
            <a:ext cx="2445231" cy="1930445"/>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Arrow Connector 2">
            <a:extLst>
              <a:ext uri="{FF2B5EF4-FFF2-40B4-BE49-F238E27FC236}">
                <a16:creationId xmlns:a16="http://schemas.microsoft.com/office/drawing/2014/main" id="{A1B2E182-395E-44C5-87A9-E9B38EDA5B25}"/>
              </a:ext>
            </a:extLst>
          </p:cNvPr>
          <p:cNvCxnSpPr/>
          <p:nvPr/>
        </p:nvCxnSpPr>
        <p:spPr>
          <a:xfrm flipH="1">
            <a:off x="6151417" y="2961409"/>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E6AB456-E586-44D6-A8CC-8E2B5BB370C1}"/>
              </a:ext>
            </a:extLst>
          </p:cNvPr>
          <p:cNvCxnSpPr/>
          <p:nvPr/>
        </p:nvCxnSpPr>
        <p:spPr>
          <a:xfrm flipH="1">
            <a:off x="6151417" y="3501736"/>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a16="http://schemas.microsoft.com/office/drawing/2014/main" id="{78C399C1-77A2-4580-8A2E-3F20CC280768}"/>
              </a:ext>
            </a:extLst>
          </p:cNvPr>
          <p:cNvSpPr/>
          <p:nvPr/>
        </p:nvSpPr>
        <p:spPr>
          <a:xfrm>
            <a:off x="7123955" y="2902531"/>
            <a:ext cx="1205345" cy="6165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KEY: F</a:t>
            </a:r>
          </a:p>
          <a:p>
            <a:pPr algn="ctr"/>
            <a:r>
              <a:rPr lang="en-US" dirty="0"/>
              <a:t>01000110</a:t>
            </a:r>
          </a:p>
        </p:txBody>
      </p:sp>
      <p:sp>
        <p:nvSpPr>
          <p:cNvPr id="12" name="TextBox 11">
            <a:extLst>
              <a:ext uri="{FF2B5EF4-FFF2-40B4-BE49-F238E27FC236}">
                <a16:creationId xmlns:a16="http://schemas.microsoft.com/office/drawing/2014/main" id="{22AEE6DB-96A6-4BE4-8AA7-0839EDDF92EA}"/>
              </a:ext>
            </a:extLst>
          </p:cNvPr>
          <p:cNvSpPr txBox="1"/>
          <p:nvPr/>
        </p:nvSpPr>
        <p:spPr>
          <a:xfrm>
            <a:off x="4634345" y="3128342"/>
            <a:ext cx="571255" cy="230832"/>
          </a:xfrm>
          <a:prstGeom prst="rect">
            <a:avLst/>
          </a:prstGeom>
          <a:noFill/>
          <a:effectLst>
            <a:glow rad="63500">
              <a:srgbClr val="92D050">
                <a:alpha val="40000"/>
              </a:srgbClr>
            </a:glow>
            <a:outerShdw blurRad="50800" dist="50800" dir="5400000" algn="ctr" rotWithShape="0">
              <a:schemeClr val="bg1"/>
            </a:outerShdw>
          </a:effectLst>
        </p:spPr>
        <p:txBody>
          <a:bodyPr wrap="square">
            <a:spAutoFit/>
          </a:bodyPr>
          <a:lstStyle/>
          <a:p>
            <a:r>
              <a:rPr lang="en-US" sz="900" b="1" i="0" dirty="0">
                <a:solidFill>
                  <a:srgbClr val="000000"/>
                </a:solidFill>
                <a:effectLst/>
                <a:latin typeface="Lucida Console" panose="020B0609040504020204" pitchFamily="49" charset="0"/>
              </a:rPr>
              <a:t>�'66?</a:t>
            </a:r>
            <a:endParaRPr lang="en-US" sz="900" b="1" dirty="0"/>
          </a:p>
        </p:txBody>
      </p:sp>
      <p:cxnSp>
        <p:nvCxnSpPr>
          <p:cNvPr id="19" name="Straight Arrow Connector 18">
            <a:extLst>
              <a:ext uri="{FF2B5EF4-FFF2-40B4-BE49-F238E27FC236}">
                <a16:creationId xmlns:a16="http://schemas.microsoft.com/office/drawing/2014/main" id="{9D43F208-ED2B-4744-A187-AC3B5FAC7F2D}"/>
              </a:ext>
            </a:extLst>
          </p:cNvPr>
          <p:cNvCxnSpPr/>
          <p:nvPr/>
        </p:nvCxnSpPr>
        <p:spPr>
          <a:xfrm flipH="1">
            <a:off x="5443417" y="3243758"/>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id="{4D131D21-43E5-4C57-883D-E192923FEFCD}"/>
              </a:ext>
            </a:extLst>
          </p:cNvPr>
          <p:cNvSpPr/>
          <p:nvPr/>
        </p:nvSpPr>
        <p:spPr>
          <a:xfrm>
            <a:off x="6272458" y="3107265"/>
            <a:ext cx="686845" cy="2486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ASCII</a:t>
            </a:r>
          </a:p>
        </p:txBody>
      </p:sp>
    </p:spTree>
    <p:extLst>
      <p:ext uri="{BB962C8B-B14F-4D97-AF65-F5344CB8AC3E}">
        <p14:creationId xmlns:p14="http://schemas.microsoft.com/office/powerpoint/2010/main" val="27782824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170709" y="2613314"/>
            <a:ext cx="6802581" cy="818700"/>
          </a:xfrm>
        </p:spPr>
        <p:txBody>
          <a:bodyPr/>
          <a:lstStyle/>
          <a:p>
            <a:r>
              <a:rPr lang="en-US" dirty="0"/>
              <a:t>Exercise 1: av evasion with strings and shellcode obfuscation</a:t>
            </a:r>
          </a:p>
        </p:txBody>
      </p:sp>
    </p:spTree>
    <p:extLst>
      <p:ext uri="{BB962C8B-B14F-4D97-AF65-F5344CB8AC3E}">
        <p14:creationId xmlns:p14="http://schemas.microsoft.com/office/powerpoint/2010/main" val="12625425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Timing evasion</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959105"/>
            <a:ext cx="8771384" cy="2585323"/>
          </a:xfrm>
          <a:prstGeom prst="rect">
            <a:avLst/>
          </a:prstGeom>
          <a:noFill/>
        </p:spPr>
        <p:txBody>
          <a:bodyPr wrap="square">
            <a:spAutoFit/>
          </a:bodyPr>
          <a:lstStyle/>
          <a:p>
            <a:pPr algn="just"/>
            <a:r>
              <a:rPr lang="en-US" sz="1800" dirty="0">
                <a:latin typeface="Overpass Light" panose="020B0604020202020204" charset="0"/>
              </a:rPr>
              <a:t>Since an analysis in a sandbox has to be finished within a </a:t>
            </a:r>
            <a:r>
              <a:rPr lang="en-US" sz="1800" u="sng" dirty="0">
                <a:latin typeface="Overpass Light" panose="020B0604020202020204" charset="0"/>
              </a:rPr>
              <a:t>reasonable amount of time</a:t>
            </a:r>
            <a:r>
              <a:rPr lang="en-US" sz="1800" dirty="0">
                <a:latin typeface="Overpass Light" panose="020B0604020202020204" charset="0"/>
              </a:rPr>
              <a:t>, sandboxes have </a:t>
            </a:r>
            <a:r>
              <a:rPr lang="en-US" sz="1800" u="sng" dirty="0">
                <a:latin typeface="Overpass Light" panose="020B0604020202020204" charset="0"/>
              </a:rPr>
              <a:t>an upper time limit </a:t>
            </a:r>
            <a:r>
              <a:rPr lang="en-US" sz="1800" dirty="0">
                <a:latin typeface="Overpass Light" panose="020B0604020202020204" charset="0"/>
              </a:rPr>
              <a:t>defining how long a file should be analyzed at most. Emulation time rarely exceeds 3-5 minutes. Therefore, malware can use this fact to avoid detection: it may perform long delays before starting any malicious activity. From a malware developer’s perspective, the time out means that simply making malware </a:t>
            </a:r>
            <a:r>
              <a:rPr lang="en-US" sz="1800" u="sng" dirty="0">
                <a:latin typeface="Overpass Light" panose="020B0604020202020204" charset="0"/>
              </a:rPr>
              <a:t>wait or "sleep" </a:t>
            </a:r>
            <a:r>
              <a:rPr lang="en-US" sz="1800" dirty="0">
                <a:latin typeface="Overpass Light" panose="020B0604020202020204" charset="0"/>
              </a:rPr>
              <a:t>for a duration during execution could possibly make the sandbox </a:t>
            </a:r>
            <a:r>
              <a:rPr lang="en-US" sz="1800" u="sng" dirty="0">
                <a:latin typeface="Overpass Light" panose="020B0604020202020204" charset="0"/>
              </a:rPr>
              <a:t>time out </a:t>
            </a:r>
            <a:r>
              <a:rPr lang="en-US" sz="1800" dirty="0">
                <a:latin typeface="Overpass Light" panose="020B0604020202020204" charset="0"/>
              </a:rPr>
              <a:t>before detecting any malicious behavior. Such waits or sleeps could easily be introduced by calling functions available in the Windows API.</a:t>
            </a:r>
          </a:p>
          <a:p>
            <a:pPr algn="just"/>
            <a:endParaRPr lang="en-US" sz="1800" dirty="0">
              <a:latin typeface="Overpass Light" panose="020B0604020202020204" charset="0"/>
            </a:endParaRPr>
          </a:p>
        </p:txBody>
      </p:sp>
      <p:pic>
        <p:nvPicPr>
          <p:cNvPr id="4098" name="Picture 2" descr="Evasions: Timing">
            <a:extLst>
              <a:ext uri="{FF2B5EF4-FFF2-40B4-BE49-F238E27FC236}">
                <a16:creationId xmlns:a16="http://schemas.microsoft.com/office/drawing/2014/main" id="{815D683E-CCF0-4620-859C-E091B981A1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2668" y="3210739"/>
            <a:ext cx="6029263" cy="152263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14E5098A-3632-4C48-B9D8-786A15485FA3}"/>
              </a:ext>
            </a:extLst>
          </p:cNvPr>
          <p:cNvSpPr txBox="1"/>
          <p:nvPr/>
        </p:nvSpPr>
        <p:spPr>
          <a:xfrm>
            <a:off x="2165400" y="4673798"/>
            <a:ext cx="4813200" cy="307777"/>
          </a:xfrm>
          <a:prstGeom prst="rect">
            <a:avLst/>
          </a:prstGeom>
          <a:noFill/>
        </p:spPr>
        <p:txBody>
          <a:bodyPr wrap="square">
            <a:spAutoFit/>
          </a:bodyPr>
          <a:lstStyle/>
          <a:p>
            <a:r>
              <a:rPr lang="en-US" dirty="0">
                <a:latin typeface="Overpass Light" panose="020B0604020202020204" charset="0"/>
                <a:hlinkClick r:id="rId4"/>
              </a:rPr>
              <a:t>https://evasions.checkpoint.com/techniques/timing.html</a:t>
            </a:r>
            <a:endParaRPr lang="en-US" dirty="0">
              <a:latin typeface="Overpass Light" panose="020B0604020202020204" charset="0"/>
            </a:endParaRPr>
          </a:p>
        </p:txBody>
      </p:sp>
    </p:spTree>
    <p:extLst>
      <p:ext uri="{BB962C8B-B14F-4D97-AF65-F5344CB8AC3E}">
        <p14:creationId xmlns:p14="http://schemas.microsoft.com/office/powerpoint/2010/main" val="3992187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562100" y="2599460"/>
            <a:ext cx="6019800" cy="818700"/>
          </a:xfrm>
        </p:spPr>
        <p:txBody>
          <a:bodyPr/>
          <a:lstStyle/>
          <a:p>
            <a:r>
              <a:rPr lang="en-US" dirty="0"/>
              <a:t>Exercise 2: av evasion with obfuscation and sleep delay</a:t>
            </a:r>
          </a:p>
        </p:txBody>
      </p:sp>
    </p:spTree>
    <p:extLst>
      <p:ext uri="{BB962C8B-B14F-4D97-AF65-F5344CB8AC3E}">
        <p14:creationId xmlns:p14="http://schemas.microsoft.com/office/powerpoint/2010/main" val="38779019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EDR evasion techniques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529572" y="1982940"/>
            <a:ext cx="8084856" cy="1754326"/>
          </a:xfrm>
          <a:prstGeom prst="rect">
            <a:avLst/>
          </a:prstGeom>
          <a:noFill/>
        </p:spPr>
        <p:txBody>
          <a:bodyPr wrap="square">
            <a:spAutoFit/>
          </a:bodyPr>
          <a:lstStyle/>
          <a:p>
            <a:pPr algn="just"/>
            <a:r>
              <a:rPr lang="en-US" sz="1800" dirty="0">
                <a:latin typeface="Overpass Light" panose="020B0604020202020204" charset="0"/>
              </a:rPr>
              <a:t>EDR looks at the </a:t>
            </a:r>
            <a:r>
              <a:rPr lang="en-US" sz="1800" u="sng" dirty="0">
                <a:latin typeface="Overpass Light" panose="020B0604020202020204" charset="0"/>
              </a:rPr>
              <a:t>behavior</a:t>
            </a:r>
            <a:r>
              <a:rPr lang="en-US" sz="1800" dirty="0">
                <a:latin typeface="Overpass Light" panose="020B0604020202020204" charset="0"/>
              </a:rPr>
              <a:t> of your malware, and collects telemetry from a </a:t>
            </a:r>
            <a:r>
              <a:rPr lang="en-US" sz="1800" u="sng" dirty="0">
                <a:latin typeface="Overpass Light" panose="020B0604020202020204" charset="0"/>
              </a:rPr>
              <a:t>variety of sources</a:t>
            </a:r>
            <a:r>
              <a:rPr lang="en-US" sz="1800" dirty="0">
                <a:latin typeface="Overpass Light" panose="020B0604020202020204" charset="0"/>
              </a:rPr>
              <a:t>. This means that you can either focus on avoiding EDR, disguising your malware to be "legitimate enough" not to be detected (hard to do for shellcode injection, unfortunately </a:t>
            </a:r>
            <a:r>
              <a:rPr lang="en-US" sz="1800" dirty="0">
                <a:latin typeface="Overpass Light" panose="020B0604020202020204" charset="0"/>
                <a:sym typeface="Wingdings" panose="05000000000000000000" pitchFamily="2" charset="2"/>
              </a:rPr>
              <a:t> </a:t>
            </a:r>
            <a:r>
              <a:rPr lang="en-US" sz="1800" dirty="0">
                <a:latin typeface="Overpass Light" panose="020B0604020202020204" charset="0"/>
              </a:rPr>
              <a:t>), finding EDR blind spots, or actively tamper with EDR telemetry collection. A lot of EDR bypasses (such as unhooking or ETW patching) are focused on the latter of these options.</a:t>
            </a:r>
          </a:p>
        </p:txBody>
      </p:sp>
    </p:spTree>
    <p:extLst>
      <p:ext uri="{BB962C8B-B14F-4D97-AF65-F5344CB8AC3E}">
        <p14:creationId xmlns:p14="http://schemas.microsoft.com/office/powerpoint/2010/main" val="17053004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 detected :( Why?</a:t>
            </a:r>
          </a:p>
        </p:txBody>
      </p:sp>
      <p:sp>
        <p:nvSpPr>
          <p:cNvPr id="10" name="TextBox 9">
            <a:extLst>
              <a:ext uri="{FF2B5EF4-FFF2-40B4-BE49-F238E27FC236}">
                <a16:creationId xmlns:a16="http://schemas.microsoft.com/office/drawing/2014/main" id="{97BD7D7D-5561-48AD-98ED-3469617A88C1}"/>
              </a:ext>
            </a:extLst>
          </p:cNvPr>
          <p:cNvSpPr txBox="1"/>
          <p:nvPr/>
        </p:nvSpPr>
        <p:spPr>
          <a:xfrm>
            <a:off x="434872" y="1089322"/>
            <a:ext cx="8084856" cy="2677656"/>
          </a:xfrm>
          <a:prstGeom prst="rect">
            <a:avLst/>
          </a:prstGeom>
          <a:noFill/>
        </p:spPr>
        <p:txBody>
          <a:bodyPr wrap="square">
            <a:spAutoFit/>
          </a:bodyPr>
          <a:lstStyle/>
          <a:p>
            <a:pPr algn="just"/>
            <a:r>
              <a:rPr lang="en-US" sz="1800" dirty="0">
                <a:latin typeface="Overpass Light" panose="020B0604020202020204" charset="0"/>
              </a:rPr>
              <a:t>This is a behavior-based detection, which is triggered by additional DLL files, loaded via plain Win32 APIs and reflective DLL-Injection technique. In this case, the Injection of the stdapi-DLL triggered the detection.</a:t>
            </a:r>
          </a:p>
          <a:p>
            <a:pPr algn="just"/>
            <a:endParaRPr lang="en-US" sz="1800" dirty="0">
              <a:latin typeface="Overpass Light" panose="020B0604020202020204" charset="0"/>
            </a:endParaRPr>
          </a:p>
          <a:p>
            <a:pPr algn="just"/>
            <a:r>
              <a:rPr lang="en-US" sz="1600" b="1" dirty="0">
                <a:latin typeface="Overpass Light" panose="020B0604020202020204" charset="0"/>
              </a:rPr>
              <a:t>Meterpreter session flow:</a:t>
            </a:r>
          </a:p>
          <a:p>
            <a:pPr algn="just"/>
            <a:endParaRPr lang="en-US" sz="1600" dirty="0">
              <a:latin typeface="Overpass Light" panose="020B0604020202020204" charset="0"/>
            </a:endParaRPr>
          </a:p>
          <a:p>
            <a:pPr algn="just"/>
            <a:r>
              <a:rPr lang="en-US" sz="1600" b="1" dirty="0">
                <a:latin typeface="Overpass Light" panose="020B0604020202020204" charset="0"/>
              </a:rPr>
              <a:t>stage0: </a:t>
            </a:r>
            <a:r>
              <a:rPr lang="en-US" sz="1600" dirty="0">
                <a:latin typeface="Overpass Light" panose="020B0604020202020204" charset="0"/>
              </a:rPr>
              <a:t>Initial shellcode (approximately 500 bytes)</a:t>
            </a:r>
          </a:p>
          <a:p>
            <a:pPr algn="just"/>
            <a:r>
              <a:rPr lang="en-US" sz="1600" b="1" dirty="0">
                <a:latin typeface="Overpass Light" panose="020B0604020202020204" charset="0"/>
              </a:rPr>
              <a:t>stage1: </a:t>
            </a:r>
            <a:r>
              <a:rPr lang="en-US" sz="1600" dirty="0">
                <a:latin typeface="Overpass Light" panose="020B0604020202020204" charset="0"/>
              </a:rPr>
              <a:t>metsrv DLL (approximately 755k)</a:t>
            </a:r>
          </a:p>
          <a:p>
            <a:pPr algn="just"/>
            <a:r>
              <a:rPr lang="en-US" sz="1600" b="1" u="sng" dirty="0">
                <a:latin typeface="Overpass Light" panose="020B0604020202020204" charset="0"/>
              </a:rPr>
              <a:t>stage2: </a:t>
            </a:r>
            <a:r>
              <a:rPr lang="en-US" sz="1600" u="sng" dirty="0">
                <a:latin typeface="Overpass Light" panose="020B0604020202020204" charset="0"/>
              </a:rPr>
              <a:t>stdapi DLL (approximately 370kb) &lt;&lt;&lt;</a:t>
            </a:r>
          </a:p>
          <a:p>
            <a:pPr algn="just"/>
            <a:r>
              <a:rPr lang="en-US" sz="1600" b="1" dirty="0">
                <a:latin typeface="Overpass Light" panose="020B0604020202020204" charset="0"/>
              </a:rPr>
              <a:t>stage3: </a:t>
            </a:r>
            <a:r>
              <a:rPr lang="en-US" sz="1600" dirty="0">
                <a:latin typeface="Overpass Light" panose="020B0604020202020204" charset="0"/>
              </a:rPr>
              <a:t>priv DLL approximately 115kb.</a:t>
            </a:r>
          </a:p>
        </p:txBody>
      </p:sp>
      <p:pic>
        <p:nvPicPr>
          <p:cNvPr id="1027" name="Picture 3">
            <a:extLst>
              <a:ext uri="{FF2B5EF4-FFF2-40B4-BE49-F238E27FC236}">
                <a16:creationId xmlns:a16="http://schemas.microsoft.com/office/drawing/2014/main" id="{D395FECE-5ADF-4BDE-8006-F28E895C0D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4885"/>
          <a:stretch/>
        </p:blipFill>
        <p:spPr bwMode="auto">
          <a:xfrm>
            <a:off x="1590675" y="3912451"/>
            <a:ext cx="5962650" cy="8810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28591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314240" y="2620242"/>
            <a:ext cx="4515519" cy="818700"/>
          </a:xfrm>
        </p:spPr>
        <p:txBody>
          <a:bodyPr/>
          <a:lstStyle/>
          <a:p>
            <a:r>
              <a:rPr lang="en-US" dirty="0"/>
              <a:t>Exercise 3: modifying behavior</a:t>
            </a:r>
          </a:p>
        </p:txBody>
      </p:sp>
    </p:spTree>
    <p:extLst>
      <p:ext uri="{BB962C8B-B14F-4D97-AF65-F5344CB8AC3E}">
        <p14:creationId xmlns:p14="http://schemas.microsoft.com/office/powerpoint/2010/main" val="391039206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disadvantages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896183"/>
            <a:ext cx="8771384" cy="2893100"/>
          </a:xfrm>
          <a:prstGeom prst="rect">
            <a:avLst/>
          </a:prstGeom>
          <a:noFill/>
        </p:spPr>
        <p:txBody>
          <a:bodyPr wrap="square">
            <a:spAutoFit/>
          </a:bodyPr>
          <a:lstStyle/>
          <a:p>
            <a:pPr algn="just"/>
            <a:r>
              <a:rPr lang="en-US" dirty="0">
                <a:latin typeface="Overpass Light" panose="020B0604020202020204" charset="0"/>
              </a:rPr>
              <a:t>There are two significant disadvantages to relying on P/Invoke for offensive tools: </a:t>
            </a:r>
          </a:p>
          <a:p>
            <a:pPr algn="just"/>
            <a:endParaRPr lang="en-US" dirty="0">
              <a:latin typeface="Overpass Light" panose="020B0604020202020204" charset="0"/>
            </a:endParaRPr>
          </a:p>
          <a:p>
            <a:pPr marL="342900" indent="-342900" algn="just">
              <a:buFont typeface="+mj-lt"/>
              <a:buAutoNum type="arabicPeriod"/>
            </a:pPr>
            <a:r>
              <a:rPr lang="en-US" dirty="0">
                <a:latin typeface="Overpass Light" panose="020B0604020202020204" charset="0"/>
              </a:rPr>
              <a:t>Any reference to a Windows API call made through P/Invoke will result in a corresponding entry in the </a:t>
            </a:r>
            <a:r>
              <a:rPr lang="en-US" u="sng" dirty="0">
                <a:latin typeface="Overpass Light" panose="020B0604020202020204" charset="0"/>
              </a:rPr>
              <a:t>.NET Assembly’s Import Table</a:t>
            </a:r>
            <a:r>
              <a:rPr lang="en-US" dirty="0">
                <a:latin typeface="Overpass Light" panose="020B0604020202020204" charset="0"/>
              </a:rPr>
              <a:t>. As an example, if you use P/Invoke to call kernel32!CreateRemoteThread then your executable’s IAT will include a static reference to that function, </a:t>
            </a:r>
            <a:r>
              <a:rPr lang="en-US" u="sng" dirty="0">
                <a:latin typeface="Overpass Light" panose="020B0604020202020204" charset="0"/>
              </a:rPr>
              <a:t>telling everybody </a:t>
            </a:r>
            <a:r>
              <a:rPr lang="en-US" dirty="0">
                <a:latin typeface="Overpass Light" panose="020B0604020202020204" charset="0"/>
              </a:rPr>
              <a:t>that it wants to perform the suspicious behavior of injecting code into a different process.</a:t>
            </a:r>
          </a:p>
          <a:p>
            <a:pPr marL="342900" indent="-342900" algn="just">
              <a:buFont typeface="+mj-lt"/>
              <a:buAutoNum type="arabicPeriod"/>
            </a:pPr>
            <a:endParaRPr lang="en-US" dirty="0">
              <a:latin typeface="Overpass Light" panose="020B0604020202020204" charset="0"/>
            </a:endParaRPr>
          </a:p>
          <a:p>
            <a:pPr marL="342900" indent="-342900" algn="just">
              <a:buFont typeface="+mj-lt"/>
              <a:buAutoNum type="arabicPeriod"/>
            </a:pPr>
            <a:r>
              <a:rPr lang="en-US" dirty="0">
                <a:latin typeface="Overpass Light" panose="020B0604020202020204" charset="0"/>
              </a:rPr>
              <a:t>If the endpoint security product running on the target machine is monitoring API calls (</a:t>
            </a:r>
            <a:r>
              <a:rPr lang="en-US" u="sng" dirty="0">
                <a:latin typeface="Overpass Light" panose="020B0604020202020204" charset="0"/>
              </a:rPr>
              <a:t>such as via </a:t>
            </a:r>
            <a:r>
              <a:rPr lang="en-US" b="1" u="sng" dirty="0">
                <a:latin typeface="Overpass Light" panose="020B0604020202020204" charset="0"/>
              </a:rPr>
              <a:t>API Hooking</a:t>
            </a:r>
            <a:r>
              <a:rPr lang="en-US" dirty="0">
                <a:latin typeface="Overpass Light" panose="020B0604020202020204" charset="0"/>
              </a:rPr>
              <a:t>), then any calls made via P/Invoke </a:t>
            </a:r>
            <a:r>
              <a:rPr lang="en-US" u="sng" dirty="0">
                <a:latin typeface="Overpass Light" panose="020B0604020202020204" charset="0"/>
              </a:rPr>
              <a:t>may be detected by the product</a:t>
            </a:r>
            <a:r>
              <a:rPr lang="en-US" dirty="0">
                <a:latin typeface="Overpass Light" panose="020B0604020202020204" charset="0"/>
              </a:rPr>
              <a:t>. This kind of monitoring is a very powerful mechanism for detecting malicious behavior in a process and can be used to develop high-fidelity detection analytics. It also has an inherent blocking capability that allows such products to prevent those API calls.</a:t>
            </a:r>
          </a:p>
          <a:p>
            <a:pPr marL="342900" indent="-342900" algn="just">
              <a:buFont typeface="+mj-lt"/>
              <a:buAutoNum type="arabicPeriod"/>
            </a:pPr>
            <a:endParaRPr lang="en-US" dirty="0">
              <a:latin typeface="Overpass Light" panose="020B0604020202020204" charset="0"/>
            </a:endParaRPr>
          </a:p>
        </p:txBody>
      </p:sp>
      <p:pic>
        <p:nvPicPr>
          <p:cNvPr id="1026" name="Picture 2">
            <a:extLst>
              <a:ext uri="{FF2B5EF4-FFF2-40B4-BE49-F238E27FC236}">
                <a16:creationId xmlns:a16="http://schemas.microsoft.com/office/drawing/2014/main" id="{1A9A0230-44B1-4F69-8DF7-8C8B01535D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10" t="14010" r="3310" b="13861"/>
          <a:stretch/>
        </p:blipFill>
        <p:spPr bwMode="auto">
          <a:xfrm>
            <a:off x="1888114" y="3522061"/>
            <a:ext cx="5367771" cy="126146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9915060-E457-4B99-B20B-CA8B4E1363DF}"/>
              </a:ext>
            </a:extLst>
          </p:cNvPr>
          <p:cNvSpPr txBox="1"/>
          <p:nvPr/>
        </p:nvSpPr>
        <p:spPr>
          <a:xfrm>
            <a:off x="2792240" y="4783526"/>
            <a:ext cx="3370119" cy="307777"/>
          </a:xfrm>
          <a:prstGeom prst="rect">
            <a:avLst/>
          </a:prstGeom>
          <a:noFill/>
        </p:spPr>
        <p:txBody>
          <a:bodyPr wrap="square">
            <a:spAutoFit/>
          </a:bodyPr>
          <a:lstStyle/>
          <a:p>
            <a:r>
              <a:rPr lang="en-US" dirty="0">
                <a:latin typeface="Overpass Light" panose="020B0604020202020204" charset="0"/>
                <a:hlinkClick r:id="rId4"/>
              </a:rPr>
              <a:t>https://github.com/Mr-Un1k0d3r/EDRs</a:t>
            </a:r>
            <a:endParaRPr lang="en-US" dirty="0">
              <a:latin typeface="Overpass Light" panose="020B0604020202020204" charset="0"/>
            </a:endParaRPr>
          </a:p>
        </p:txBody>
      </p:sp>
      <p:sp>
        <p:nvSpPr>
          <p:cNvPr id="7" name="TextBox 6">
            <a:extLst>
              <a:ext uri="{FF2B5EF4-FFF2-40B4-BE49-F238E27FC236}">
                <a16:creationId xmlns:a16="http://schemas.microsoft.com/office/drawing/2014/main" id="{A7E6A176-7373-4B2E-95E4-7FAB14A72A4E}"/>
              </a:ext>
            </a:extLst>
          </p:cNvPr>
          <p:cNvSpPr txBox="1"/>
          <p:nvPr/>
        </p:nvSpPr>
        <p:spPr>
          <a:xfrm>
            <a:off x="3981449" y="3292430"/>
            <a:ext cx="1181100" cy="276999"/>
          </a:xfrm>
          <a:prstGeom prst="rect">
            <a:avLst/>
          </a:prstGeom>
          <a:noFill/>
        </p:spPr>
        <p:txBody>
          <a:bodyPr wrap="square">
            <a:spAutoFit/>
          </a:bodyPr>
          <a:lstStyle/>
          <a:p>
            <a:r>
              <a:rPr lang="en-US" sz="1200" b="1" u="sng" dirty="0">
                <a:latin typeface="Overpass Light" panose="020B0604020202020204" charset="0"/>
              </a:rPr>
              <a:t>API Hooking</a:t>
            </a:r>
            <a:endParaRPr lang="en-US" sz="1200" dirty="0"/>
          </a:p>
        </p:txBody>
      </p:sp>
    </p:spTree>
    <p:extLst>
      <p:ext uri="{BB962C8B-B14F-4D97-AF65-F5344CB8AC3E}">
        <p14:creationId xmlns:p14="http://schemas.microsoft.com/office/powerpoint/2010/main" val="116528632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d/invoke</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1023513"/>
            <a:ext cx="8771384" cy="3693319"/>
          </a:xfrm>
          <a:prstGeom prst="rect">
            <a:avLst/>
          </a:prstGeom>
          <a:noFill/>
        </p:spPr>
        <p:txBody>
          <a:bodyPr wrap="square">
            <a:spAutoFit/>
          </a:bodyPr>
          <a:lstStyle/>
          <a:p>
            <a:pPr algn="just"/>
            <a:r>
              <a:rPr lang="en-US" sz="1800" dirty="0">
                <a:latin typeface="Overpass Light" panose="020B0604020202020204" charset="0"/>
              </a:rPr>
              <a:t>So what does D/Invoke actually entail? Rather than using P/Invoke to import the API calls that we want to use, we load a DLL into memory manually. Then, we get a pointer to a function in that DLL. We may call that function from the pointer while passing in our parameters.</a:t>
            </a:r>
          </a:p>
          <a:p>
            <a:pPr algn="just"/>
            <a:endParaRPr lang="en-US" sz="1800" dirty="0">
              <a:latin typeface="Overpass Light" panose="020B0604020202020204" charset="0"/>
            </a:endParaRPr>
          </a:p>
          <a:p>
            <a:pPr algn="just"/>
            <a:r>
              <a:rPr lang="en-US" sz="1800" dirty="0">
                <a:latin typeface="Overpass Light" panose="020B0604020202020204" charset="0"/>
              </a:rPr>
              <a:t>We accomplish this through the magic of </a:t>
            </a:r>
            <a:r>
              <a:rPr lang="en-US" sz="1800" u="sng" dirty="0">
                <a:latin typeface="Overpass Light" panose="020B0604020202020204" charset="0"/>
              </a:rPr>
              <a:t>Delegates</a:t>
            </a:r>
            <a:r>
              <a:rPr lang="en-US" sz="1800" dirty="0">
                <a:latin typeface="Overpass Light" panose="020B0604020202020204" charset="0"/>
              </a:rPr>
              <a:t>. .NET includes the Delegate API as a way of wrapping a method/function in a class. If you have ever used the </a:t>
            </a:r>
            <a:r>
              <a:rPr lang="en-US" sz="1800" u="sng" dirty="0">
                <a:latin typeface="Overpass Light" panose="020B0604020202020204" charset="0"/>
              </a:rPr>
              <a:t>Reflection API </a:t>
            </a:r>
            <a:r>
              <a:rPr lang="en-US" sz="1800" dirty="0">
                <a:latin typeface="Overpass Light" panose="020B0604020202020204" charset="0"/>
              </a:rPr>
              <a:t>to enumerate methods (metadata) in a class, the objects you were inspecting were actually </a:t>
            </a:r>
            <a:r>
              <a:rPr lang="en-US" sz="1800" u="sng" dirty="0">
                <a:latin typeface="Overpass Light" panose="020B0604020202020204" charset="0"/>
              </a:rPr>
              <a:t>a form of delegate</a:t>
            </a:r>
            <a:r>
              <a:rPr lang="en-US" sz="1800" dirty="0">
                <a:latin typeface="Overpass Light" panose="020B0604020202020204" charset="0"/>
              </a:rPr>
              <a:t>.</a:t>
            </a:r>
          </a:p>
          <a:p>
            <a:pPr algn="just"/>
            <a:endParaRPr lang="en-US" sz="1800" dirty="0">
              <a:latin typeface="Overpass Light" panose="020B0604020202020204" charset="0"/>
            </a:endParaRPr>
          </a:p>
          <a:p>
            <a:pPr algn="just"/>
            <a:r>
              <a:rPr lang="en-US" sz="1800" dirty="0">
                <a:latin typeface="Overpass Light" panose="020B0604020202020204" charset="0"/>
              </a:rPr>
              <a:t>The Delegate API has a number of fantastic features, such as the ability to instantiate a Delegate from a pointer to a function and to </a:t>
            </a:r>
            <a:r>
              <a:rPr lang="en-US" sz="1800" u="sng" dirty="0">
                <a:latin typeface="Overpass Light" panose="020B0604020202020204" charset="0"/>
              </a:rPr>
              <a:t>dynamically invoke that function </a:t>
            </a:r>
            <a:r>
              <a:rPr lang="en-US" sz="1800" dirty="0">
                <a:latin typeface="Overpass Light" panose="020B0604020202020204" charset="0"/>
              </a:rPr>
              <a:t>while passing in parameters.</a:t>
            </a:r>
          </a:p>
        </p:txBody>
      </p:sp>
      <p:sp>
        <p:nvSpPr>
          <p:cNvPr id="5" name="TextBox 4">
            <a:extLst>
              <a:ext uri="{FF2B5EF4-FFF2-40B4-BE49-F238E27FC236}">
                <a16:creationId xmlns:a16="http://schemas.microsoft.com/office/drawing/2014/main" id="{109BCB23-8DDD-42B1-9AB3-455C8458BAB9}"/>
              </a:ext>
            </a:extLst>
          </p:cNvPr>
          <p:cNvSpPr txBox="1"/>
          <p:nvPr/>
        </p:nvSpPr>
        <p:spPr>
          <a:xfrm>
            <a:off x="2933700" y="4639162"/>
            <a:ext cx="3370118" cy="307777"/>
          </a:xfrm>
          <a:prstGeom prst="rect">
            <a:avLst/>
          </a:prstGeom>
          <a:noFill/>
        </p:spPr>
        <p:txBody>
          <a:bodyPr wrap="square">
            <a:spAutoFit/>
          </a:bodyPr>
          <a:lstStyle/>
          <a:p>
            <a:r>
              <a:rPr lang="en-US" dirty="0">
                <a:latin typeface="Overpass Light" panose="020B0604020202020204" charset="0"/>
                <a:hlinkClick r:id="rId3"/>
              </a:rPr>
              <a:t>https://github.com/TheWover/DInvoke</a:t>
            </a:r>
            <a:endParaRPr lang="en-US" dirty="0">
              <a:latin typeface="Overpass Light" panose="020B0604020202020204" charset="0"/>
            </a:endParaRPr>
          </a:p>
        </p:txBody>
      </p:sp>
    </p:spTree>
    <p:extLst>
      <p:ext uri="{BB962C8B-B14F-4D97-AF65-F5344CB8AC3E}">
        <p14:creationId xmlns:p14="http://schemas.microsoft.com/office/powerpoint/2010/main" val="427903595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314240" y="2620242"/>
            <a:ext cx="4515519" cy="818700"/>
          </a:xfrm>
        </p:spPr>
        <p:txBody>
          <a:bodyPr/>
          <a:lstStyle/>
          <a:p>
            <a:r>
              <a:rPr lang="en-US" dirty="0"/>
              <a:t>Exercise 4: edr evasion with d/invoke</a:t>
            </a:r>
          </a:p>
        </p:txBody>
      </p:sp>
    </p:spTree>
    <p:extLst>
      <p:ext uri="{BB962C8B-B14F-4D97-AF65-F5344CB8AC3E}">
        <p14:creationId xmlns:p14="http://schemas.microsoft.com/office/powerpoint/2010/main" val="1230095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Maldev &amp; Av/edr evasion</a:t>
            </a:r>
          </a:p>
        </p:txBody>
      </p:sp>
      <p:sp>
        <p:nvSpPr>
          <p:cNvPr id="14" name="Rectangle 238">
            <a:extLst>
              <a:ext uri="{FF2B5EF4-FFF2-40B4-BE49-F238E27FC236}">
                <a16:creationId xmlns:a16="http://schemas.microsoft.com/office/drawing/2014/main" id="{0D284698-B067-437F-8054-6A07B6692D04}"/>
              </a:ext>
            </a:extLst>
          </p:cNvPr>
          <p:cNvSpPr/>
          <p:nvPr/>
        </p:nvSpPr>
        <p:spPr>
          <a:xfrm>
            <a:off x="909860" y="1091234"/>
            <a:ext cx="7324275" cy="738664"/>
          </a:xfrm>
          <a:prstGeom prst="rect">
            <a:avLst/>
          </a:prstGeom>
        </p:spPr>
        <p:txBody>
          <a:bodyPr wrap="square" lIns="0" tIns="0" rIns="0" bIns="0">
            <a:spAutoFit/>
          </a:bodyPr>
          <a:lstStyle/>
          <a:p>
            <a:pPr marL="0" algn="just"/>
            <a:r>
              <a:rPr lang="en-US" sz="1600" b="0" i="0" spc="0" baseline="0" dirty="0">
                <a:solidFill>
                  <a:schemeClr val="tx1"/>
                </a:solidFill>
                <a:latin typeface="Overpass Light" panose="020B0604020202020204" charset="0"/>
              </a:rPr>
              <a:t>With Antivirus (AV) and Enterprise Detection and Response (EDR) software </a:t>
            </a:r>
            <a:r>
              <a:rPr lang="en-US" sz="1600" b="1" i="0" spc="0" baseline="0" dirty="0">
                <a:solidFill>
                  <a:schemeClr val="tx1"/>
                </a:solidFill>
                <a:latin typeface="Overpass Light" panose="020B0604020202020204" charset="0"/>
              </a:rPr>
              <a:t>becoming more mature </a:t>
            </a:r>
            <a:r>
              <a:rPr lang="en-US" sz="1600" b="0" i="0" spc="0" baseline="0" dirty="0">
                <a:solidFill>
                  <a:schemeClr val="tx1"/>
                </a:solidFill>
                <a:latin typeface="Overpass Light" panose="020B0604020202020204" charset="0"/>
              </a:rPr>
              <a:t>by the minute, the red team is being forced to stay ahead of the curve. </a:t>
            </a:r>
          </a:p>
        </p:txBody>
      </p:sp>
      <p:pic>
        <p:nvPicPr>
          <p:cNvPr id="5122" name="Picture 2" descr="Endpoint Protection EPP vs EDR: What's the difference? - Comtact">
            <a:extLst>
              <a:ext uri="{FF2B5EF4-FFF2-40B4-BE49-F238E27FC236}">
                <a16:creationId xmlns:a16="http://schemas.microsoft.com/office/drawing/2014/main" id="{F0489A12-45CE-4BCA-A9D2-F695D08582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629" b="19488"/>
          <a:stretch/>
        </p:blipFill>
        <p:spPr bwMode="auto">
          <a:xfrm>
            <a:off x="1657900" y="1890691"/>
            <a:ext cx="5638800" cy="212095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CC83C36-3A46-47C6-AC06-A0AA7A880472}"/>
              </a:ext>
            </a:extLst>
          </p:cNvPr>
          <p:cNvSpPr txBox="1"/>
          <p:nvPr/>
        </p:nvSpPr>
        <p:spPr>
          <a:xfrm>
            <a:off x="857247" y="4011649"/>
            <a:ext cx="7429500" cy="1077218"/>
          </a:xfrm>
          <a:prstGeom prst="rect">
            <a:avLst/>
          </a:prstGeom>
          <a:noFill/>
        </p:spPr>
        <p:txBody>
          <a:bodyPr wrap="square">
            <a:spAutoFit/>
          </a:bodyPr>
          <a:lstStyle/>
          <a:p>
            <a:pPr marL="0" algn="just"/>
            <a:r>
              <a:rPr lang="en-US" sz="1600" b="0" i="0" spc="0" baseline="0" dirty="0">
                <a:solidFill>
                  <a:schemeClr val="tx1"/>
                </a:solidFill>
                <a:latin typeface="Overpass Light" panose="020B0604020202020204" charset="0"/>
              </a:rPr>
              <a:t>This workshop will guide you through your first steps in the Malware Development (MalDev) &amp; AV/EDR evasion world. It is aimed primarily at </a:t>
            </a:r>
            <a:r>
              <a:rPr lang="en-US" sz="1600" b="0" i="0" u="sng" spc="0" baseline="0" dirty="0">
                <a:solidFill>
                  <a:schemeClr val="tx1"/>
                </a:solidFill>
                <a:latin typeface="Overpass Light" panose="020B0604020202020204" charset="0"/>
              </a:rPr>
              <a:t>offensive practitioners</a:t>
            </a:r>
            <a:r>
              <a:rPr lang="en-US" sz="1600" b="0" i="0" spc="0" baseline="0" dirty="0">
                <a:solidFill>
                  <a:schemeClr val="tx1"/>
                </a:solidFill>
                <a:latin typeface="Overpass Light" panose="020B0604020202020204" charset="0"/>
              </a:rPr>
              <a:t>, but </a:t>
            </a:r>
            <a:r>
              <a:rPr lang="en-US" sz="1600" b="0" i="1" spc="0" baseline="0" dirty="0">
                <a:solidFill>
                  <a:schemeClr val="tx1"/>
                </a:solidFill>
                <a:latin typeface="Overpass Light" panose="020B0604020202020204" charset="0"/>
              </a:rPr>
              <a:t>defensive practitioners </a:t>
            </a:r>
            <a:r>
              <a:rPr lang="en-US" sz="1600" b="0" i="0" spc="0" baseline="0" dirty="0">
                <a:solidFill>
                  <a:schemeClr val="tx1"/>
                </a:solidFill>
                <a:latin typeface="Overpass Light" panose="020B0604020202020204" charset="0"/>
              </a:rPr>
              <a:t>are also very </a:t>
            </a:r>
            <a:r>
              <a:rPr lang="en-US" sz="1600" b="0" i="0" u="sng" spc="0" baseline="0" dirty="0">
                <a:solidFill>
                  <a:schemeClr val="tx1"/>
                </a:solidFill>
                <a:latin typeface="Overpass Light" panose="020B0604020202020204" charset="0"/>
              </a:rPr>
              <a:t>welcome</a:t>
            </a:r>
            <a:r>
              <a:rPr lang="en-US" sz="1600" b="0" i="0" spc="0" baseline="0" dirty="0">
                <a:solidFill>
                  <a:schemeClr val="tx1"/>
                </a:solidFill>
                <a:latin typeface="Overpass Light" panose="020B0604020202020204" charset="0"/>
              </a:rPr>
              <a:t> to attend and broaden their skillset.</a:t>
            </a:r>
          </a:p>
        </p:txBody>
      </p:sp>
    </p:spTree>
    <p:extLst>
      <p:ext uri="{BB962C8B-B14F-4D97-AF65-F5344CB8AC3E}">
        <p14:creationId xmlns:p14="http://schemas.microsoft.com/office/powerpoint/2010/main" val="20332745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vs d/invoke (CFF Explorer)</a:t>
            </a:r>
          </a:p>
        </p:txBody>
      </p:sp>
      <p:pic>
        <p:nvPicPr>
          <p:cNvPr id="3" name="Picture 2">
            <a:extLst>
              <a:ext uri="{FF2B5EF4-FFF2-40B4-BE49-F238E27FC236}">
                <a16:creationId xmlns:a16="http://schemas.microsoft.com/office/drawing/2014/main" id="{D002DBB1-1290-4632-865A-CE0C8C0FE7CD}"/>
              </a:ext>
            </a:extLst>
          </p:cNvPr>
          <p:cNvPicPr>
            <a:picLocks noChangeAspect="1"/>
          </p:cNvPicPr>
          <p:nvPr/>
        </p:nvPicPr>
        <p:blipFill>
          <a:blip r:embed="rId3"/>
          <a:stretch>
            <a:fillRect/>
          </a:stretch>
        </p:blipFill>
        <p:spPr>
          <a:xfrm>
            <a:off x="1451052" y="1135691"/>
            <a:ext cx="6052496" cy="3391293"/>
          </a:xfrm>
          <a:prstGeom prst="rect">
            <a:avLst/>
          </a:prstGeom>
        </p:spPr>
      </p:pic>
    </p:spTree>
    <p:extLst>
      <p:ext uri="{BB962C8B-B14F-4D97-AF65-F5344CB8AC3E}">
        <p14:creationId xmlns:p14="http://schemas.microsoft.com/office/powerpoint/2010/main" val="1461530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vs d/invoke (Api Monitor)</a:t>
            </a:r>
          </a:p>
        </p:txBody>
      </p:sp>
      <p:pic>
        <p:nvPicPr>
          <p:cNvPr id="4" name="Picture 3">
            <a:extLst>
              <a:ext uri="{FF2B5EF4-FFF2-40B4-BE49-F238E27FC236}">
                <a16:creationId xmlns:a16="http://schemas.microsoft.com/office/drawing/2014/main" id="{9475ABE5-671E-4999-B4A1-10F5D08F1C66}"/>
              </a:ext>
            </a:extLst>
          </p:cNvPr>
          <p:cNvPicPr>
            <a:picLocks noChangeAspect="1"/>
          </p:cNvPicPr>
          <p:nvPr/>
        </p:nvPicPr>
        <p:blipFill>
          <a:blip r:embed="rId3"/>
          <a:stretch>
            <a:fillRect/>
          </a:stretch>
        </p:blipFill>
        <p:spPr>
          <a:xfrm>
            <a:off x="1132609" y="1075122"/>
            <a:ext cx="7055427" cy="1716272"/>
          </a:xfrm>
          <a:prstGeom prst="rect">
            <a:avLst/>
          </a:prstGeom>
        </p:spPr>
      </p:pic>
      <p:pic>
        <p:nvPicPr>
          <p:cNvPr id="6" name="Picture 5">
            <a:extLst>
              <a:ext uri="{FF2B5EF4-FFF2-40B4-BE49-F238E27FC236}">
                <a16:creationId xmlns:a16="http://schemas.microsoft.com/office/drawing/2014/main" id="{42858E7D-CDFE-4807-B1ED-6C15727AD9FC}"/>
              </a:ext>
            </a:extLst>
          </p:cNvPr>
          <p:cNvPicPr>
            <a:picLocks noChangeAspect="1"/>
          </p:cNvPicPr>
          <p:nvPr/>
        </p:nvPicPr>
        <p:blipFill rotWithShape="1">
          <a:blip r:embed="rId4"/>
          <a:srcRect l="534" r="-534" b="4792"/>
          <a:stretch/>
        </p:blipFill>
        <p:spPr>
          <a:xfrm>
            <a:off x="1094508" y="2892118"/>
            <a:ext cx="7131627" cy="1672954"/>
          </a:xfrm>
          <a:prstGeom prst="rect">
            <a:avLst/>
          </a:prstGeom>
        </p:spPr>
      </p:pic>
    </p:spTree>
    <p:extLst>
      <p:ext uri="{BB962C8B-B14F-4D97-AF65-F5344CB8AC3E}">
        <p14:creationId xmlns:p14="http://schemas.microsoft.com/office/powerpoint/2010/main" val="27122518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7"/>
          <p:cNvSpPr/>
          <p:nvPr/>
        </p:nvSpPr>
        <p:spPr>
          <a:xfrm>
            <a:off x="1500300" y="1346401"/>
            <a:ext cx="7643700" cy="46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7"/>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conclusions</a:t>
            </a:r>
            <a:endParaRPr dirty="0"/>
          </a:p>
        </p:txBody>
      </p:sp>
      <p:sp>
        <p:nvSpPr>
          <p:cNvPr id="264" name="Google Shape;264;p37"/>
          <p:cNvSpPr txBox="1">
            <a:spLocks noGrp="1"/>
          </p:cNvSpPr>
          <p:nvPr>
            <p:ph type="title" idx="2"/>
          </p:nvPr>
        </p:nvSpPr>
        <p:spPr>
          <a:xfrm>
            <a:off x="2042990"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65" name="Google Shape;265;p37"/>
          <p:cNvSpPr txBox="1">
            <a:spLocks noGrp="1"/>
          </p:cNvSpPr>
          <p:nvPr>
            <p:ph type="subTitle" idx="1"/>
          </p:nvPr>
        </p:nvSpPr>
        <p:spPr>
          <a:xfrm>
            <a:off x="1660790" y="2135732"/>
            <a:ext cx="18744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Use Custom Malware or Customize Lesser Known C2s</a:t>
            </a:r>
            <a:endParaRPr dirty="0"/>
          </a:p>
        </p:txBody>
      </p:sp>
      <p:sp>
        <p:nvSpPr>
          <p:cNvPr id="266" name="Google Shape;266;p37"/>
          <p:cNvSpPr txBox="1">
            <a:spLocks noGrp="1"/>
          </p:cNvSpPr>
          <p:nvPr>
            <p:ph type="subTitle" idx="3"/>
          </p:nvPr>
        </p:nvSpPr>
        <p:spPr>
          <a:xfrm>
            <a:off x="1537040" y="2903952"/>
            <a:ext cx="21219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Modify Open-Source C2 to remove outstanding IOCs</a:t>
            </a:r>
            <a:endParaRPr dirty="0"/>
          </a:p>
        </p:txBody>
      </p:sp>
      <p:sp>
        <p:nvSpPr>
          <p:cNvPr id="267" name="Google Shape;267;p37"/>
          <p:cNvSpPr txBox="1">
            <a:spLocks noGrp="1"/>
          </p:cNvSpPr>
          <p:nvPr>
            <p:ph type="title" idx="4"/>
          </p:nvPr>
        </p:nvSpPr>
        <p:spPr>
          <a:xfrm>
            <a:off x="4542225"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8" name="Google Shape;268;p37"/>
          <p:cNvSpPr txBox="1">
            <a:spLocks noGrp="1"/>
          </p:cNvSpPr>
          <p:nvPr>
            <p:ph type="subTitle" idx="5"/>
          </p:nvPr>
        </p:nvSpPr>
        <p:spPr>
          <a:xfrm>
            <a:off x="4088025" y="2141225"/>
            <a:ext cx="18744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Develop Custom Shellcode Loader</a:t>
            </a:r>
            <a:endParaRPr dirty="0"/>
          </a:p>
        </p:txBody>
      </p:sp>
      <p:sp>
        <p:nvSpPr>
          <p:cNvPr id="269" name="Google Shape;269;p37"/>
          <p:cNvSpPr txBox="1">
            <a:spLocks noGrp="1"/>
          </p:cNvSpPr>
          <p:nvPr>
            <p:ph type="subTitle" idx="6"/>
          </p:nvPr>
        </p:nvSpPr>
        <p:spPr>
          <a:xfrm>
            <a:off x="3914175" y="2861400"/>
            <a:ext cx="2344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Use API Hooking evasion, delayed execution</a:t>
            </a:r>
            <a:endParaRPr dirty="0"/>
          </a:p>
        </p:txBody>
      </p:sp>
      <p:sp>
        <p:nvSpPr>
          <p:cNvPr id="270" name="Google Shape;270;p37"/>
          <p:cNvSpPr txBox="1">
            <a:spLocks noGrp="1"/>
          </p:cNvSpPr>
          <p:nvPr>
            <p:ph type="title" idx="7"/>
          </p:nvPr>
        </p:nvSpPr>
        <p:spPr>
          <a:xfrm>
            <a:off x="6994306"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71" name="Google Shape;271;p37"/>
          <p:cNvSpPr txBox="1">
            <a:spLocks noGrp="1"/>
          </p:cNvSpPr>
          <p:nvPr>
            <p:ph type="subTitle" idx="8"/>
          </p:nvPr>
        </p:nvSpPr>
        <p:spPr>
          <a:xfrm>
            <a:off x="6595456" y="2141225"/>
            <a:ext cx="18717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Malware Development CI/CD Pipeline</a:t>
            </a:r>
            <a:endParaRPr dirty="0"/>
          </a:p>
        </p:txBody>
      </p:sp>
      <p:sp>
        <p:nvSpPr>
          <p:cNvPr id="272" name="Google Shape;272;p37"/>
          <p:cNvSpPr txBox="1">
            <a:spLocks noGrp="1"/>
          </p:cNvSpPr>
          <p:nvPr>
            <p:ph type="subTitle" idx="9"/>
          </p:nvPr>
        </p:nvSpPr>
        <p:spPr>
          <a:xfrm>
            <a:off x="6343756" y="2903952"/>
            <a:ext cx="22671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Develop -&gt; pass through obfuscations</a:t>
            </a:r>
            <a:endParaRPr dirty="0"/>
          </a:p>
        </p:txBody>
      </p:sp>
      <p:cxnSp>
        <p:nvCxnSpPr>
          <p:cNvPr id="282" name="Google Shape;282;p37"/>
          <p:cNvCxnSpPr/>
          <p:nvPr/>
        </p:nvCxnSpPr>
        <p:spPr>
          <a:xfrm>
            <a:off x="9044950" y="1353300"/>
            <a:ext cx="0" cy="444900"/>
          </a:xfrm>
          <a:prstGeom prst="straightConnector1">
            <a:avLst/>
          </a:prstGeom>
          <a:noFill/>
          <a:ln w="19050" cap="flat" cmpd="sng">
            <a:solidFill>
              <a:schemeClr val="lt1"/>
            </a:solidFill>
            <a:prstDash val="solid"/>
            <a:round/>
            <a:headEnd type="none" w="med" len="med"/>
            <a:tailEnd type="none" w="med" len="med"/>
          </a:ln>
        </p:spPr>
      </p:cxnSp>
      <p:sp>
        <p:nvSpPr>
          <p:cNvPr id="47" name="Google Shape;266;p37">
            <a:extLst>
              <a:ext uri="{FF2B5EF4-FFF2-40B4-BE49-F238E27FC236}">
                <a16:creationId xmlns:a16="http://schemas.microsoft.com/office/drawing/2014/main" id="{F61B498C-90C4-46AA-AF20-6D08A442C587}"/>
              </a:ext>
            </a:extLst>
          </p:cNvPr>
          <p:cNvSpPr txBox="1">
            <a:spLocks/>
          </p:cNvSpPr>
          <p:nvPr/>
        </p:nvSpPr>
        <p:spPr>
          <a:xfrm>
            <a:off x="1727625" y="3913101"/>
            <a:ext cx="671760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b="1" dirty="0"/>
              <a:t>“Creativity is seeing what others see and thinking what no one else ever thought.”</a:t>
            </a:r>
          </a:p>
          <a:p>
            <a:pPr marL="0" indent="0"/>
            <a:r>
              <a:rPr lang="en-US" b="1" dirty="0"/>
              <a:t>(Albert Einstein)</a:t>
            </a:r>
          </a:p>
        </p:txBody>
      </p:sp>
      <p:sp>
        <p:nvSpPr>
          <p:cNvPr id="50" name="Google Shape;266;p37">
            <a:extLst>
              <a:ext uri="{FF2B5EF4-FFF2-40B4-BE49-F238E27FC236}">
                <a16:creationId xmlns:a16="http://schemas.microsoft.com/office/drawing/2014/main" id="{86938405-40CB-4403-9A71-EA5981CD1CD0}"/>
              </a:ext>
            </a:extLst>
          </p:cNvPr>
          <p:cNvSpPr txBox="1">
            <a:spLocks/>
          </p:cNvSpPr>
          <p:nvPr/>
        </p:nvSpPr>
        <p:spPr>
          <a:xfrm>
            <a:off x="1178320" y="4461306"/>
            <a:ext cx="781621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sz="1200" dirty="0"/>
              <a:t>Future Research (</a:t>
            </a:r>
            <a:r>
              <a:rPr lang="en-US" sz="1200" u="sng" dirty="0"/>
              <a:t>CHALLENGE</a:t>
            </a:r>
            <a:r>
              <a:rPr lang="en-US" sz="1200" dirty="0"/>
              <a:t>!): </a:t>
            </a:r>
            <a:r>
              <a:rPr lang="en-US" sz="1200" u="sng" dirty="0"/>
              <a:t>AMSI + ETW evasion, Alternative Shellcode Injection, Better Obfuscation, PPID Spoofing, Memory Encryption, Direct Syscalls, NIM/C++</a:t>
            </a:r>
          </a:p>
        </p:txBody>
      </p:sp>
      <p:sp>
        <p:nvSpPr>
          <p:cNvPr id="51" name="Google Shape;266;p37">
            <a:extLst>
              <a:ext uri="{FF2B5EF4-FFF2-40B4-BE49-F238E27FC236}">
                <a16:creationId xmlns:a16="http://schemas.microsoft.com/office/drawing/2014/main" id="{9624E35B-FFFB-4277-85E2-3B25287687E3}"/>
              </a:ext>
            </a:extLst>
          </p:cNvPr>
          <p:cNvSpPr txBox="1">
            <a:spLocks/>
          </p:cNvSpPr>
          <p:nvPr/>
        </p:nvSpPr>
        <p:spPr>
          <a:xfrm>
            <a:off x="4007780" y="3434602"/>
            <a:ext cx="203489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sz="1200" b="1" dirty="0"/>
              <a:t>CAT – MOUSE GAME</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ubtitle 21">
            <a:extLst>
              <a:ext uri="{FF2B5EF4-FFF2-40B4-BE49-F238E27FC236}">
                <a16:creationId xmlns:a16="http://schemas.microsoft.com/office/drawing/2014/main" id="{64BA1339-EB29-4193-BF9A-92C645062D3B}"/>
              </a:ext>
            </a:extLst>
          </p:cNvPr>
          <p:cNvSpPr>
            <a:spLocks noGrp="1"/>
          </p:cNvSpPr>
          <p:nvPr>
            <p:ph type="subTitle" idx="1"/>
          </p:nvPr>
        </p:nvSpPr>
        <p:spPr>
          <a:xfrm>
            <a:off x="632850" y="1929120"/>
            <a:ext cx="7878300" cy="2085234"/>
          </a:xfrm>
        </p:spPr>
        <p:txBody>
          <a:bodyPr/>
          <a:lstStyle/>
          <a:p>
            <a:r>
              <a:rPr lang="en-US" sz="1600" dirty="0">
                <a:latin typeface="Overpass Light" panose="020B0604020202020204" charset="0"/>
                <a:hlinkClick r:id="rId2"/>
              </a:rPr>
              <a:t>https://www.youtube.com/watch?v=Q7mhtA4IadY&amp;ab_channel=S3cur3Th1sSh1t</a:t>
            </a:r>
            <a:endParaRPr lang="en-US" sz="1600" dirty="0">
              <a:latin typeface="Overpass Light" panose="020B0604020202020204" charset="0"/>
            </a:endParaRPr>
          </a:p>
          <a:p>
            <a:r>
              <a:rPr lang="en-US" sz="1600" dirty="0">
                <a:latin typeface="Overpass Light" panose="020B0604020202020204" charset="0"/>
                <a:hlinkClick r:id="rId3"/>
              </a:rPr>
              <a:t>https://s3cur3th1ssh1t.github.io/Signature_vs_Behaviour/</a:t>
            </a:r>
            <a:endParaRPr lang="en-US" sz="1600" dirty="0">
              <a:latin typeface="Overpass Light" panose="020B0604020202020204" charset="0"/>
            </a:endParaRPr>
          </a:p>
          <a:p>
            <a:r>
              <a:rPr lang="en-US" sz="1600" dirty="0">
                <a:latin typeface="Overpass Light" panose="020B0604020202020204" charset="0"/>
                <a:hlinkClick r:id="rId4"/>
              </a:rPr>
              <a:t>https://vanmieghem.io/blueprint-for-evading-edr-in-2022/</a:t>
            </a:r>
            <a:endParaRPr lang="en-US" sz="1600" dirty="0">
              <a:latin typeface="Overpass Light" panose="020B0604020202020204" charset="0"/>
            </a:endParaRPr>
          </a:p>
          <a:p>
            <a:r>
              <a:rPr lang="en-US" sz="1600" dirty="0">
                <a:latin typeface="Overpass Light" panose="020B0604020202020204" charset="0"/>
                <a:hlinkClick r:id="rId5"/>
              </a:rPr>
              <a:t>https://www.packtpub.com/product/antivirus-bypass-techniques/9781801079747</a:t>
            </a:r>
            <a:endParaRPr lang="en-US" sz="1600" dirty="0">
              <a:latin typeface="Overpass Light" panose="020B0604020202020204" charset="0"/>
            </a:endParaRPr>
          </a:p>
          <a:p>
            <a:endParaRPr lang="en-US" sz="1600" dirty="0">
              <a:latin typeface="Overpass Light" panose="020B0604020202020204" charset="0"/>
            </a:endParaRPr>
          </a:p>
        </p:txBody>
      </p:sp>
      <p:sp>
        <p:nvSpPr>
          <p:cNvPr id="21" name="Title 20">
            <a:extLst>
              <a:ext uri="{FF2B5EF4-FFF2-40B4-BE49-F238E27FC236}">
                <a16:creationId xmlns:a16="http://schemas.microsoft.com/office/drawing/2014/main" id="{3A50E11D-4F09-4BDA-958C-247D1283F67D}"/>
              </a:ext>
            </a:extLst>
          </p:cNvPr>
          <p:cNvSpPr>
            <a:spLocks noGrp="1"/>
          </p:cNvSpPr>
          <p:nvPr>
            <p:ph type="title"/>
          </p:nvPr>
        </p:nvSpPr>
        <p:spPr/>
        <p:txBody>
          <a:bodyPr/>
          <a:lstStyle/>
          <a:p>
            <a:r>
              <a:rPr lang="en-US" dirty="0"/>
              <a:t>Links &amp; resources</a:t>
            </a:r>
          </a:p>
        </p:txBody>
      </p:sp>
    </p:spTree>
    <p:extLst>
      <p:ext uri="{BB962C8B-B14F-4D97-AF65-F5344CB8AC3E}">
        <p14:creationId xmlns:p14="http://schemas.microsoft.com/office/powerpoint/2010/main" val="74052517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542"/>
        <p:cNvGrpSpPr/>
        <p:nvPr/>
      </p:nvGrpSpPr>
      <p:grpSpPr>
        <a:xfrm>
          <a:off x="0" y="0"/>
          <a:ext cx="0" cy="0"/>
          <a:chOff x="0" y="0"/>
          <a:chExt cx="0" cy="0"/>
        </a:xfrm>
      </p:grpSpPr>
      <p:sp>
        <p:nvSpPr>
          <p:cNvPr id="2543" name="Google Shape;2543;p65"/>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559" name="Google Shape;2559;p65"/>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Do you have any questions?</a:t>
            </a:r>
            <a:endParaRPr sz="2000" dirty="0"/>
          </a:p>
          <a:p>
            <a:pPr marL="0" lvl="0" indent="0" algn="ctr" rtl="0">
              <a:spcBef>
                <a:spcPts val="0"/>
              </a:spcBef>
              <a:spcAft>
                <a:spcPts val="0"/>
              </a:spcAft>
              <a:buNone/>
            </a:pPr>
            <a:endParaRPr sz="700" dirty="0"/>
          </a:p>
          <a:p>
            <a:pPr marL="0" lvl="0" indent="0" algn="ctr" rtl="0">
              <a:spcBef>
                <a:spcPts val="0"/>
              </a:spcBef>
              <a:spcAft>
                <a:spcPts val="0"/>
              </a:spcAft>
              <a:buNone/>
            </a:pPr>
            <a:r>
              <a:rPr lang="en-US" sz="1200" dirty="0"/>
              <a:t>Special thanks to:</a:t>
            </a:r>
            <a:endParaRPr sz="1200" dirty="0"/>
          </a:p>
          <a:p>
            <a:pPr marL="0" lvl="0" indent="0" algn="ctr" rtl="0">
              <a:spcBef>
                <a:spcPts val="0"/>
              </a:spcBef>
              <a:spcAft>
                <a:spcPts val="0"/>
              </a:spcAft>
              <a:buNone/>
            </a:pPr>
            <a:r>
              <a:rPr lang="en-US" sz="1200" dirty="0"/>
              <a:t>@mvelazco</a:t>
            </a:r>
          </a:p>
          <a:p>
            <a:pPr marL="0" lvl="0" indent="0" algn="ctr" rtl="0">
              <a:spcBef>
                <a:spcPts val="0"/>
              </a:spcBef>
              <a:spcAft>
                <a:spcPts val="0"/>
              </a:spcAft>
              <a:buNone/>
            </a:pPr>
            <a:r>
              <a:rPr lang="en-US" sz="1200" dirty="0"/>
              <a:t>@amarjit_labu</a:t>
            </a:r>
          </a:p>
          <a:p>
            <a:pPr marL="0" lvl="0" indent="0" algn="ctr" rtl="0">
              <a:spcBef>
                <a:spcPts val="0"/>
              </a:spcBef>
              <a:spcAft>
                <a:spcPts val="0"/>
              </a:spcAft>
              <a:buNone/>
            </a:pPr>
            <a:r>
              <a:rPr lang="en-US" sz="1200" dirty="0"/>
              <a:t>@jean_maes_1994</a:t>
            </a:r>
          </a:p>
          <a:p>
            <a:pPr marL="0" lvl="0" indent="0" algn="ctr" rtl="0">
              <a:spcBef>
                <a:spcPts val="0"/>
              </a:spcBef>
              <a:spcAft>
                <a:spcPts val="0"/>
              </a:spcAft>
              <a:buNone/>
            </a:pPr>
            <a:r>
              <a:rPr lang="en-US" sz="1200" dirty="0"/>
              <a:t>@ShitSecure - @S3cur3Th1sSh1t</a:t>
            </a:r>
          </a:p>
          <a:p>
            <a:pPr marL="0" lvl="0" indent="0" algn="ctr" rtl="0">
              <a:spcBef>
                <a:spcPts val="0"/>
              </a:spcBef>
              <a:spcAft>
                <a:spcPts val="0"/>
              </a:spcAft>
              <a:buNone/>
            </a:pPr>
            <a:r>
              <a:rPr lang="en-US" sz="1200" dirty="0"/>
              <a:t>Security Assurance Team @Dell</a:t>
            </a:r>
          </a:p>
          <a:p>
            <a:pPr marL="0" lvl="0" indent="0" algn="ctr" rtl="0">
              <a:spcBef>
                <a:spcPts val="0"/>
              </a:spcBef>
              <a:spcAft>
                <a:spcPts val="0"/>
              </a:spcAft>
              <a:buNone/>
            </a:pPr>
            <a:r>
              <a:rPr lang="en-US" sz="1200" dirty="0"/>
              <a:t>@Marduk @xbytemx</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is Evasion?</a:t>
            </a:r>
          </a:p>
        </p:txBody>
      </p:sp>
      <p:sp>
        <p:nvSpPr>
          <p:cNvPr id="14" name="Rectangle 238">
            <a:extLst>
              <a:ext uri="{FF2B5EF4-FFF2-40B4-BE49-F238E27FC236}">
                <a16:creationId xmlns:a16="http://schemas.microsoft.com/office/drawing/2014/main" id="{0D284698-B067-437F-8054-6A07B6692D04}"/>
              </a:ext>
            </a:extLst>
          </p:cNvPr>
          <p:cNvSpPr/>
          <p:nvPr/>
        </p:nvSpPr>
        <p:spPr>
          <a:xfrm>
            <a:off x="898397" y="1201883"/>
            <a:ext cx="6780486" cy="3046988"/>
          </a:xfrm>
          <a:prstGeom prst="rect">
            <a:avLst/>
          </a:prstGeom>
        </p:spPr>
        <p:txBody>
          <a:bodyPr wrap="square" lIns="0" tIns="0" rIns="0" bIns="0">
            <a:spAutoFit/>
          </a:bodyPr>
          <a:lstStyle/>
          <a:p>
            <a:pPr marL="0" algn="ctr"/>
            <a:r>
              <a:rPr lang="en-US" sz="1800" b="0" i="0" spc="0" baseline="0" dirty="0">
                <a:solidFill>
                  <a:schemeClr val="tx1"/>
                </a:solidFill>
                <a:latin typeface="Overpass Light" panose="020B0604020202020204" charset="0"/>
              </a:rPr>
              <a:t>Consists of techniques that adversaries use to avoid detection</a:t>
            </a:r>
          </a:p>
          <a:p>
            <a:pPr marL="0" algn="just"/>
            <a:endParaRPr lang="en-US" sz="1800" b="0" i="0" spc="0" baseline="0" dirty="0">
              <a:solidFill>
                <a:schemeClr val="tx1"/>
              </a:solidFill>
              <a:latin typeface="Overpass Light" panose="020B0604020202020204" charset="0"/>
            </a:endParaRPr>
          </a:p>
          <a:p>
            <a:pPr marL="0" algn="just"/>
            <a:r>
              <a:rPr lang="en-US" sz="1800" b="0" i="0" spc="0" baseline="0" dirty="0">
                <a:solidFill>
                  <a:schemeClr val="tx1"/>
                </a:solidFill>
                <a:latin typeface="Overpass Light" panose="020B0604020202020204" charset="0"/>
              </a:rPr>
              <a:t>Examples:</a:t>
            </a:r>
          </a:p>
          <a:p>
            <a:pPr marL="0" algn="just"/>
            <a:endParaRPr lang="en-US" sz="1800" b="0" i="0" spc="0" baseline="0" dirty="0">
              <a:solidFill>
                <a:schemeClr val="tx1"/>
              </a:solidFill>
              <a:latin typeface="Overpass Light" panose="020B0604020202020204" charset="0"/>
            </a:endParaRP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Disabling security </a:t>
            </a:r>
            <a:r>
              <a:rPr lang="en-US" sz="1800" dirty="0">
                <a:solidFill>
                  <a:schemeClr val="tx1"/>
                </a:solidFill>
                <a:latin typeface="Overpass Light" panose="020B0604020202020204" charset="0"/>
              </a:rPr>
              <a:t>s</a:t>
            </a:r>
            <a:r>
              <a:rPr lang="en-US" sz="1800" b="0" i="0" spc="0" baseline="0" dirty="0">
                <a:solidFill>
                  <a:schemeClr val="tx1"/>
                </a:solidFill>
                <a:latin typeface="Overpass Light" panose="020B0604020202020204" charset="0"/>
              </a:rPr>
              <a:t>oftware</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Obfuscation</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Encryption</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Blending into network traffic (Normal Operations)</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Leverage trusted processes</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3rd party </a:t>
            </a:r>
            <a:r>
              <a:rPr lang="en-US" sz="1800" dirty="0">
                <a:solidFill>
                  <a:schemeClr val="tx1"/>
                </a:solidFill>
                <a:latin typeface="Overpass Light" panose="020B0604020202020204" charset="0"/>
              </a:rPr>
              <a:t>c</a:t>
            </a:r>
            <a:r>
              <a:rPr lang="en-US" sz="1800" b="0" i="0" spc="0" baseline="0" dirty="0">
                <a:solidFill>
                  <a:schemeClr val="tx1"/>
                </a:solidFill>
                <a:latin typeface="Overpass Light" panose="020B0604020202020204" charset="0"/>
              </a:rPr>
              <a:t>ommunication</a:t>
            </a:r>
          </a:p>
          <a:p>
            <a:pPr marL="0" algn="just"/>
            <a:endParaRPr lang="en-US" sz="1800" b="0" i="0" spc="0" baseline="0" dirty="0">
              <a:solidFill>
                <a:schemeClr val="tx1"/>
              </a:solidFill>
              <a:latin typeface="Overpass Light" panose="020B0604020202020204" charset="0"/>
            </a:endParaRPr>
          </a:p>
        </p:txBody>
      </p:sp>
      <p:sp>
        <p:nvSpPr>
          <p:cNvPr id="9" name="TextBox 8">
            <a:extLst>
              <a:ext uri="{FF2B5EF4-FFF2-40B4-BE49-F238E27FC236}">
                <a16:creationId xmlns:a16="http://schemas.microsoft.com/office/drawing/2014/main" id="{1C462DFF-055E-4C38-8DD1-2A546133FD6B}"/>
              </a:ext>
            </a:extLst>
          </p:cNvPr>
          <p:cNvSpPr txBox="1"/>
          <p:nvPr/>
        </p:nvSpPr>
        <p:spPr>
          <a:xfrm>
            <a:off x="2676538" y="4340180"/>
            <a:ext cx="3601524" cy="307777"/>
          </a:xfrm>
          <a:prstGeom prst="rect">
            <a:avLst/>
          </a:prstGeom>
          <a:noFill/>
        </p:spPr>
        <p:txBody>
          <a:bodyPr wrap="square">
            <a:spAutoFit/>
          </a:bodyPr>
          <a:lstStyle/>
          <a:p>
            <a:r>
              <a:rPr lang="en-US" dirty="0">
                <a:latin typeface="Overpass Light" panose="020B0604020202020204" charset="0"/>
                <a:hlinkClick r:id="rId3"/>
              </a:rPr>
              <a:t>https://attack.mitre.org/tactics/TA0005/</a:t>
            </a:r>
            <a:endParaRPr lang="en-US" dirty="0">
              <a:latin typeface="Overpass Light" panose="020B0604020202020204" charset="0"/>
            </a:endParaRPr>
          </a:p>
        </p:txBody>
      </p:sp>
      <p:pic>
        <p:nvPicPr>
          <p:cNvPr id="1028" name="Picture 4" descr="TryHackMe | Network Security Evasion">
            <a:extLst>
              <a:ext uri="{FF2B5EF4-FFF2-40B4-BE49-F238E27FC236}">
                <a16:creationId xmlns:a16="http://schemas.microsoft.com/office/drawing/2014/main" id="{A6956E13-25D3-4E4B-9B3E-2E686D790F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3339" y="1816785"/>
            <a:ext cx="2291087" cy="2291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973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COMMAND AND CONTROL (C&amp;C or C2)</a:t>
            </a:r>
          </a:p>
        </p:txBody>
      </p:sp>
      <p:sp>
        <p:nvSpPr>
          <p:cNvPr id="14" name="Rectangle 238">
            <a:extLst>
              <a:ext uri="{FF2B5EF4-FFF2-40B4-BE49-F238E27FC236}">
                <a16:creationId xmlns:a16="http://schemas.microsoft.com/office/drawing/2014/main" id="{0D284698-B067-437F-8054-6A07B6692D04}"/>
              </a:ext>
            </a:extLst>
          </p:cNvPr>
          <p:cNvSpPr/>
          <p:nvPr/>
        </p:nvSpPr>
        <p:spPr>
          <a:xfrm>
            <a:off x="683652" y="2130136"/>
            <a:ext cx="3597402" cy="1477328"/>
          </a:xfrm>
          <a:prstGeom prst="rect">
            <a:avLst/>
          </a:prstGeom>
        </p:spPr>
        <p:txBody>
          <a:bodyPr wrap="square" lIns="0" tIns="0" rIns="0" bIns="0">
            <a:spAutoFit/>
          </a:bodyPr>
          <a:lstStyle/>
          <a:p>
            <a:pPr marL="0" algn="just"/>
            <a:r>
              <a:rPr lang="en-US" sz="1600" b="0" i="0" spc="0" baseline="0" dirty="0">
                <a:solidFill>
                  <a:schemeClr val="tx1"/>
                </a:solidFill>
                <a:latin typeface="Overpass Light" panose="020B0604020202020204" charset="0"/>
              </a:rPr>
              <a:t>A command-and-control [C&amp;C or C2] server is a computer controlled by an </a:t>
            </a:r>
            <a:r>
              <a:rPr lang="en-US" sz="1600" b="0" i="0" spc="-13" baseline="0" dirty="0">
                <a:solidFill>
                  <a:schemeClr val="tx1"/>
                </a:solidFill>
                <a:latin typeface="Overpass Light" panose="020B0604020202020204" charset="0"/>
              </a:rPr>
              <a:t>a</a:t>
            </a:r>
            <a:r>
              <a:rPr lang="en-US" sz="1600" b="0" i="0" spc="0" baseline="0" dirty="0">
                <a:solidFill>
                  <a:schemeClr val="tx1"/>
                </a:solidFill>
                <a:latin typeface="Overpass Light" panose="020B0604020202020204" charset="0"/>
              </a:rPr>
              <a:t>ttacker or cybercriminal which is used to send commands to systems compromised by malware and receive stolen d</a:t>
            </a:r>
            <a:r>
              <a:rPr lang="en-US" sz="1600" b="0" i="0" spc="-13" baseline="0" dirty="0">
                <a:solidFill>
                  <a:schemeClr val="tx1"/>
                </a:solidFill>
                <a:latin typeface="Overpass Light" panose="020B0604020202020204" charset="0"/>
              </a:rPr>
              <a:t>a</a:t>
            </a:r>
            <a:r>
              <a:rPr lang="en-US" sz="1600" b="0" i="0" spc="0" baseline="0" dirty="0">
                <a:solidFill>
                  <a:schemeClr val="tx1"/>
                </a:solidFill>
                <a:latin typeface="Overpass Light" panose="020B0604020202020204" charset="0"/>
              </a:rPr>
              <a:t>ta from a target network.</a:t>
            </a:r>
          </a:p>
        </p:txBody>
      </p:sp>
      <p:pic>
        <p:nvPicPr>
          <p:cNvPr id="13" name="Picture 12">
            <a:extLst>
              <a:ext uri="{FF2B5EF4-FFF2-40B4-BE49-F238E27FC236}">
                <a16:creationId xmlns:a16="http://schemas.microsoft.com/office/drawing/2014/main" id="{955E4418-F5EE-45B0-8C91-3422AA7C220F}"/>
              </a:ext>
            </a:extLst>
          </p:cNvPr>
          <p:cNvPicPr>
            <a:picLocks noChangeAspect="1"/>
          </p:cNvPicPr>
          <p:nvPr/>
        </p:nvPicPr>
        <p:blipFill>
          <a:blip r:embed="rId3"/>
          <a:stretch>
            <a:fillRect/>
          </a:stretch>
        </p:blipFill>
        <p:spPr>
          <a:xfrm>
            <a:off x="4477300" y="1406236"/>
            <a:ext cx="3957172" cy="2743200"/>
          </a:xfrm>
          <a:prstGeom prst="rect">
            <a:avLst/>
          </a:prstGeom>
        </p:spPr>
      </p:pic>
      <p:sp>
        <p:nvSpPr>
          <p:cNvPr id="18" name="TextBox 17">
            <a:extLst>
              <a:ext uri="{FF2B5EF4-FFF2-40B4-BE49-F238E27FC236}">
                <a16:creationId xmlns:a16="http://schemas.microsoft.com/office/drawing/2014/main" id="{75EC5BFD-C6F9-48C0-9272-4162AEB43349}"/>
              </a:ext>
            </a:extLst>
          </p:cNvPr>
          <p:cNvSpPr txBox="1"/>
          <p:nvPr/>
        </p:nvSpPr>
        <p:spPr>
          <a:xfrm>
            <a:off x="2819400" y="4512982"/>
            <a:ext cx="3505200" cy="307777"/>
          </a:xfrm>
          <a:prstGeom prst="rect">
            <a:avLst/>
          </a:prstGeom>
          <a:noFill/>
        </p:spPr>
        <p:txBody>
          <a:bodyPr wrap="square">
            <a:spAutoFit/>
          </a:bodyPr>
          <a:lstStyle/>
          <a:p>
            <a:r>
              <a:rPr lang="en-US" dirty="0">
                <a:latin typeface="Overpass Light" panose="020B0604020202020204" charset="0"/>
                <a:hlinkClick r:id="rId4"/>
              </a:rPr>
              <a:t>https://attack.mitre.org/tactics/TA0011/ </a:t>
            </a:r>
            <a:endParaRPr lang="en-US" dirty="0">
              <a:latin typeface="Overpass Light" panose="020B0604020202020204" charset="0"/>
            </a:endParaRPr>
          </a:p>
        </p:txBody>
      </p:sp>
    </p:spTree>
    <p:extLst>
      <p:ext uri="{BB962C8B-B14F-4D97-AF65-F5344CB8AC3E}">
        <p14:creationId xmlns:p14="http://schemas.microsoft.com/office/powerpoint/2010/main" val="3774853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COMMAND AND CONTROL FRAMEWORKS</a:t>
            </a:r>
          </a:p>
        </p:txBody>
      </p:sp>
      <p:sp>
        <p:nvSpPr>
          <p:cNvPr id="5" name="Freeform 259">
            <a:extLst>
              <a:ext uri="{FF2B5EF4-FFF2-40B4-BE49-F238E27FC236}">
                <a16:creationId xmlns:a16="http://schemas.microsoft.com/office/drawing/2014/main" id="{CAE83316-7FD7-4970-872C-B2089B4EFEDE}"/>
              </a:ext>
            </a:extLst>
          </p:cNvPr>
          <p:cNvSpPr/>
          <p:nvPr/>
        </p:nvSpPr>
        <p:spPr>
          <a:xfrm flipV="1">
            <a:off x="1032749" y="1637950"/>
            <a:ext cx="1410399" cy="1410399"/>
          </a:xfrm>
          <a:custGeom>
            <a:avLst/>
            <a:gdLst/>
            <a:ahLst/>
            <a:cxnLst/>
            <a:rect l="0" t="0" r="0" b="0"/>
            <a:pathLst>
              <a:path w="716483100" h="716483100">
                <a:moveTo>
                  <a:pt x="0" y="716483100"/>
                </a:moveTo>
                <a:lnTo>
                  <a:pt x="716483100" y="716483100"/>
                </a:lnTo>
                <a:lnTo>
                  <a:pt x="716483100" y="0"/>
                </a:lnTo>
                <a:lnTo>
                  <a:pt x="0" y="0"/>
                </a:lnTo>
                <a:close/>
                <a:moveTo>
                  <a:pt x="307441600" y="15485617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260">
            <a:extLst>
              <a:ext uri="{FF2B5EF4-FFF2-40B4-BE49-F238E27FC236}">
                <a16:creationId xmlns:a16="http://schemas.microsoft.com/office/drawing/2014/main" id="{105D39C7-AC3E-4CE2-AED9-5AF374838FE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032750" y="1637950"/>
            <a:ext cx="1410399" cy="1410399"/>
          </a:xfrm>
          <a:prstGeom prst="rect">
            <a:avLst/>
          </a:prstGeom>
          <a:noFill/>
        </p:spPr>
      </p:pic>
      <p:sp>
        <p:nvSpPr>
          <p:cNvPr id="7" name="Freeform 261">
            <a:extLst>
              <a:ext uri="{FF2B5EF4-FFF2-40B4-BE49-F238E27FC236}">
                <a16:creationId xmlns:a16="http://schemas.microsoft.com/office/drawing/2014/main" id="{EC772C03-FBA3-4940-92B7-0E424CC4C0BA}"/>
              </a:ext>
            </a:extLst>
          </p:cNvPr>
          <p:cNvSpPr/>
          <p:nvPr/>
        </p:nvSpPr>
        <p:spPr>
          <a:xfrm flipV="1">
            <a:off x="2839662" y="1856425"/>
            <a:ext cx="3476499" cy="973424"/>
          </a:xfrm>
          <a:custGeom>
            <a:avLst/>
            <a:gdLst/>
            <a:ahLst/>
            <a:cxnLst/>
            <a:rect l="0" t="0" r="0" b="0"/>
            <a:pathLst>
              <a:path w="1766062000" h="494499900">
                <a:moveTo>
                  <a:pt x="0" y="494499900"/>
                </a:moveTo>
                <a:lnTo>
                  <a:pt x="1766062000" y="494499900"/>
                </a:lnTo>
                <a:lnTo>
                  <a:pt x="1766062000" y="0"/>
                </a:lnTo>
                <a:lnTo>
                  <a:pt x="0" y="0"/>
                </a:lnTo>
                <a:close/>
                <a:moveTo>
                  <a:pt x="-499484650" y="14375638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262">
            <a:extLst>
              <a:ext uri="{FF2B5EF4-FFF2-40B4-BE49-F238E27FC236}">
                <a16:creationId xmlns:a16="http://schemas.microsoft.com/office/drawing/2014/main" id="{193D8A2B-CA31-4290-AF43-8FA870A3C622}"/>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2839662" y="1856425"/>
            <a:ext cx="3476500" cy="973425"/>
          </a:xfrm>
          <a:prstGeom prst="rect">
            <a:avLst/>
          </a:prstGeom>
          <a:noFill/>
        </p:spPr>
      </p:pic>
      <p:sp>
        <p:nvSpPr>
          <p:cNvPr id="9" name="Freeform 263">
            <a:extLst>
              <a:ext uri="{FF2B5EF4-FFF2-40B4-BE49-F238E27FC236}">
                <a16:creationId xmlns:a16="http://schemas.microsoft.com/office/drawing/2014/main" id="{4221A2E6-2C75-4DDA-8872-69141FDF71BE}"/>
              </a:ext>
            </a:extLst>
          </p:cNvPr>
          <p:cNvSpPr/>
          <p:nvPr/>
        </p:nvSpPr>
        <p:spPr>
          <a:xfrm flipV="1">
            <a:off x="3593724" y="3097525"/>
            <a:ext cx="1833549" cy="795790"/>
          </a:xfrm>
          <a:custGeom>
            <a:avLst/>
            <a:gdLst/>
            <a:ahLst/>
            <a:cxnLst/>
            <a:rect l="0" t="0" r="0" b="0"/>
            <a:pathLst>
              <a:path w="931443400" h="404261538">
                <a:moveTo>
                  <a:pt x="0" y="404261538"/>
                </a:moveTo>
                <a:lnTo>
                  <a:pt x="931443400" y="404261538"/>
                </a:lnTo>
                <a:lnTo>
                  <a:pt x="931443400" y="0"/>
                </a:lnTo>
                <a:lnTo>
                  <a:pt x="0" y="0"/>
                </a:lnTo>
                <a:close/>
                <a:moveTo>
                  <a:pt x="-252069898" y="197780394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264">
            <a:extLst>
              <a:ext uri="{FF2B5EF4-FFF2-40B4-BE49-F238E27FC236}">
                <a16:creationId xmlns:a16="http://schemas.microsoft.com/office/drawing/2014/main" id="{8C98D32E-CD4A-4DCF-9C03-C9C18262813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3593725" y="3097525"/>
            <a:ext cx="1833550" cy="795790"/>
          </a:xfrm>
          <a:prstGeom prst="rect">
            <a:avLst/>
          </a:prstGeom>
          <a:noFill/>
        </p:spPr>
      </p:pic>
      <p:sp>
        <p:nvSpPr>
          <p:cNvPr id="11" name="Freeform 265">
            <a:extLst>
              <a:ext uri="{FF2B5EF4-FFF2-40B4-BE49-F238E27FC236}">
                <a16:creationId xmlns:a16="http://schemas.microsoft.com/office/drawing/2014/main" id="{2646B912-DE7C-45D0-9741-678032391810}"/>
              </a:ext>
            </a:extLst>
          </p:cNvPr>
          <p:cNvSpPr/>
          <p:nvPr/>
        </p:nvSpPr>
        <p:spPr>
          <a:xfrm flipV="1">
            <a:off x="1072626" y="3313576"/>
            <a:ext cx="2187673" cy="795799"/>
          </a:xfrm>
          <a:custGeom>
            <a:avLst/>
            <a:gdLst/>
            <a:ahLst/>
            <a:cxnLst/>
            <a:rect l="0" t="0" r="0" b="0"/>
            <a:pathLst>
              <a:path w="1111338156" h="404266202">
                <a:moveTo>
                  <a:pt x="0" y="404266202"/>
                </a:moveTo>
                <a:lnTo>
                  <a:pt x="1111338156" y="404266202"/>
                </a:lnTo>
                <a:lnTo>
                  <a:pt x="1111338156" y="0"/>
                </a:lnTo>
                <a:lnTo>
                  <a:pt x="0" y="0"/>
                </a:lnTo>
                <a:close/>
                <a:moveTo>
                  <a:pt x="1138402154" y="20875625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266">
            <a:extLst>
              <a:ext uri="{FF2B5EF4-FFF2-40B4-BE49-F238E27FC236}">
                <a16:creationId xmlns:a16="http://schemas.microsoft.com/office/drawing/2014/main" id="{E8058832-B942-4565-824A-2ABA2C9D22D2}"/>
              </a:ext>
            </a:extLst>
          </p:cNvPr>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a:xfrm>
            <a:off x="1072626" y="3313576"/>
            <a:ext cx="2187673" cy="795799"/>
          </a:xfrm>
          <a:prstGeom prst="rect">
            <a:avLst/>
          </a:prstGeom>
          <a:noFill/>
        </p:spPr>
      </p:pic>
      <p:sp>
        <p:nvSpPr>
          <p:cNvPr id="15" name="Freeform 267">
            <a:extLst>
              <a:ext uri="{FF2B5EF4-FFF2-40B4-BE49-F238E27FC236}">
                <a16:creationId xmlns:a16="http://schemas.microsoft.com/office/drawing/2014/main" id="{4705D7AC-85F2-4B1A-BCA3-E5F8A42964A9}"/>
              </a:ext>
            </a:extLst>
          </p:cNvPr>
          <p:cNvSpPr/>
          <p:nvPr/>
        </p:nvSpPr>
        <p:spPr>
          <a:xfrm flipV="1">
            <a:off x="5760692" y="3368427"/>
            <a:ext cx="2362381" cy="686100"/>
          </a:xfrm>
          <a:custGeom>
            <a:avLst/>
            <a:gdLst/>
            <a:ahLst/>
            <a:cxnLst/>
            <a:rect l="0" t="0" r="0" b="0"/>
            <a:pathLst>
              <a:path w="1200089874" h="348538999">
                <a:moveTo>
                  <a:pt x="0" y="348538999"/>
                </a:moveTo>
                <a:lnTo>
                  <a:pt x="1200089874" y="348538999"/>
                </a:lnTo>
                <a:lnTo>
                  <a:pt x="1200089874" y="0"/>
                </a:lnTo>
                <a:lnTo>
                  <a:pt x="0" y="0"/>
                </a:lnTo>
                <a:close/>
                <a:moveTo>
                  <a:pt x="-1215271136" y="2059699692"/>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268">
            <a:extLst>
              <a:ext uri="{FF2B5EF4-FFF2-40B4-BE49-F238E27FC236}">
                <a16:creationId xmlns:a16="http://schemas.microsoft.com/office/drawing/2014/main" id="{B18B7789-71FE-4DE1-9F69-B82FACEBF3F6}"/>
              </a:ext>
            </a:extLst>
          </p:cNvPr>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a:xfrm>
            <a:off x="5760692" y="3368427"/>
            <a:ext cx="2362381" cy="686100"/>
          </a:xfrm>
          <a:prstGeom prst="rect">
            <a:avLst/>
          </a:prstGeom>
          <a:noFill/>
        </p:spPr>
      </p:pic>
      <p:sp>
        <p:nvSpPr>
          <p:cNvPr id="17" name="Freeform 269">
            <a:extLst>
              <a:ext uri="{FF2B5EF4-FFF2-40B4-BE49-F238E27FC236}">
                <a16:creationId xmlns:a16="http://schemas.microsoft.com/office/drawing/2014/main" id="{5229D630-BAE6-4B5D-BCFB-D3E83770221D}"/>
              </a:ext>
            </a:extLst>
          </p:cNvPr>
          <p:cNvSpPr/>
          <p:nvPr/>
        </p:nvSpPr>
        <p:spPr>
          <a:xfrm flipV="1">
            <a:off x="6712674" y="1692800"/>
            <a:ext cx="1410399" cy="1410399"/>
          </a:xfrm>
          <a:custGeom>
            <a:avLst/>
            <a:gdLst/>
            <a:ahLst/>
            <a:cxnLst/>
            <a:rect l="0" t="0" r="0" b="0"/>
            <a:pathLst>
              <a:path w="716483200" h="716483200">
                <a:moveTo>
                  <a:pt x="0" y="716483200"/>
                </a:moveTo>
                <a:lnTo>
                  <a:pt x="716483200" y="716483200"/>
                </a:lnTo>
                <a:lnTo>
                  <a:pt x="716483200" y="0"/>
                </a:lnTo>
                <a:lnTo>
                  <a:pt x="0" y="0"/>
                </a:lnTo>
                <a:close/>
                <a:moveTo>
                  <a:pt x="0" y="15764256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8" name="Picture 270">
            <a:extLst>
              <a:ext uri="{FF2B5EF4-FFF2-40B4-BE49-F238E27FC236}">
                <a16:creationId xmlns:a16="http://schemas.microsoft.com/office/drawing/2014/main" id="{02BB50DF-A396-4225-8D06-A1C775C7E519}"/>
              </a:ext>
            </a:extLst>
          </p:cNvPr>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a:xfrm>
            <a:off x="6712675" y="1692800"/>
            <a:ext cx="1410400" cy="1410400"/>
          </a:xfrm>
          <a:prstGeom prst="rect">
            <a:avLst/>
          </a:prstGeom>
          <a:noFill/>
        </p:spPr>
      </p:pic>
      <p:sp>
        <p:nvSpPr>
          <p:cNvPr id="19" name="TextBox 18">
            <a:extLst>
              <a:ext uri="{FF2B5EF4-FFF2-40B4-BE49-F238E27FC236}">
                <a16:creationId xmlns:a16="http://schemas.microsoft.com/office/drawing/2014/main" id="{550E2B0E-D3F7-4D63-8162-1ED1B010652E}"/>
              </a:ext>
            </a:extLst>
          </p:cNvPr>
          <p:cNvSpPr txBox="1"/>
          <p:nvPr/>
        </p:nvSpPr>
        <p:spPr>
          <a:xfrm>
            <a:off x="3123106" y="4494063"/>
            <a:ext cx="2708388" cy="307777"/>
          </a:xfrm>
          <a:prstGeom prst="rect">
            <a:avLst/>
          </a:prstGeom>
          <a:noFill/>
        </p:spPr>
        <p:txBody>
          <a:bodyPr wrap="square">
            <a:spAutoFit/>
          </a:bodyPr>
          <a:lstStyle/>
          <a:p>
            <a:r>
              <a:rPr lang="en-US" dirty="0">
                <a:latin typeface="Overpass Light" panose="020B0604020202020204" charset="0"/>
                <a:hlinkClick r:id="rId9"/>
              </a:rPr>
              <a:t>https://www.thec2matrix.com/</a:t>
            </a:r>
            <a:r>
              <a:rPr lang="en-US" dirty="0">
                <a:latin typeface="Overpass Light" panose="020B0604020202020204" charset="0"/>
              </a:rPr>
              <a:t> </a:t>
            </a:r>
          </a:p>
        </p:txBody>
      </p:sp>
    </p:spTree>
    <p:extLst>
      <p:ext uri="{BB962C8B-B14F-4D97-AF65-F5344CB8AC3E}">
        <p14:creationId xmlns:p14="http://schemas.microsoft.com/office/powerpoint/2010/main" val="3593392011"/>
      </p:ext>
    </p:extLst>
  </p:cSld>
  <p:clrMapOvr>
    <a:masterClrMapping/>
  </p:clrMapOvr>
</p:sld>
</file>

<file path=ppt/theme/theme1.xml><?xml version="1.0" encoding="utf-8"?>
<a:theme xmlns:a="http://schemas.openxmlformats.org/drawingml/2006/main" name="Minimal Marketing by Slidesgo">
  <a:themeElements>
    <a:clrScheme name="Simple Light">
      <a:dk1>
        <a:srgbClr val="000000"/>
      </a:dk1>
      <a:lt1>
        <a:srgbClr val="FFFFFF"/>
      </a:lt1>
      <a:dk2>
        <a:srgbClr val="FFFFFF"/>
      </a:dk2>
      <a:lt2>
        <a:srgbClr val="FFFFFF"/>
      </a:lt2>
      <a:accent1>
        <a:srgbClr val="000000"/>
      </a:accent1>
      <a:accent2>
        <a:srgbClr val="000000"/>
      </a:accent2>
      <a:accent3>
        <a:srgbClr val="FFFFFF"/>
      </a:accent3>
      <a:accent4>
        <a:srgbClr val="000000"/>
      </a:accent4>
      <a:accent5>
        <a:srgbClr val="FFFFFF"/>
      </a:accent5>
      <a:accent6>
        <a:srgbClr val="21212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3137</TotalTime>
  <Words>2766</Words>
  <Application>Microsoft Office PowerPoint</Application>
  <PresentationFormat>On-screen Show (16:9)</PresentationFormat>
  <Paragraphs>254</Paragraphs>
  <Slides>64</Slides>
  <Notes>55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64</vt:i4>
      </vt:variant>
    </vt:vector>
  </HeadingPairs>
  <TitlesOfParts>
    <vt:vector size="73" baseType="lpstr">
      <vt:lpstr>Bebas Neue</vt:lpstr>
      <vt:lpstr>Overpass ExtraLight</vt:lpstr>
      <vt:lpstr>Fira Sans Extra Condensed Medium</vt:lpstr>
      <vt:lpstr>Overpass Light</vt:lpstr>
      <vt:lpstr>Roboto Slab Light</vt:lpstr>
      <vt:lpstr>Arial</vt:lpstr>
      <vt:lpstr>Overpass</vt:lpstr>
      <vt:lpstr>Lucida Console</vt:lpstr>
      <vt:lpstr>Minimal Marketing by Slidesgo</vt:lpstr>
      <vt:lpstr>Maldev &amp; AV/EDR EVASION FOR PENTESTERS</vt:lpstr>
      <vt:lpstr>whoami</vt:lpstr>
      <vt:lpstr>What Are We Going to Cover </vt:lpstr>
      <vt:lpstr>disclaimer</vt:lpstr>
      <vt:lpstr>01</vt:lpstr>
      <vt:lpstr>Maldev &amp; Av/edr evasion</vt:lpstr>
      <vt:lpstr>What is Evasion?</vt:lpstr>
      <vt:lpstr>COMMAND AND CONTROL (C&amp;C or C2)</vt:lpstr>
      <vt:lpstr>COMMAND AND CONTROL FRAMEWORKS</vt:lpstr>
      <vt:lpstr>METASPLOIT &amp; METERPRETER</vt:lpstr>
      <vt:lpstr>METERPRETER</vt:lpstr>
      <vt:lpstr>METERPRETER staged vs stageless</vt:lpstr>
      <vt:lpstr>How Does AV and EDR Detect Malware?</vt:lpstr>
      <vt:lpstr>How Does AV and EDR Detect Malware?</vt:lpstr>
      <vt:lpstr>WHY C#?</vt:lpstr>
      <vt:lpstr>C# 101 </vt:lpstr>
      <vt:lpstr>C# 101 </vt:lpstr>
      <vt:lpstr>C# 101 </vt:lpstr>
      <vt:lpstr>02</vt:lpstr>
      <vt:lpstr>Lab 0</vt:lpstr>
      <vt:lpstr>Environment sETUP</vt:lpstr>
      <vt:lpstr>Lab 1</vt:lpstr>
      <vt:lpstr>helloworld.cs</vt:lpstr>
      <vt:lpstr>helloworld.cs</vt:lpstr>
      <vt:lpstr>Exercise 1: helloworld</vt:lpstr>
      <vt:lpstr>messagebox.cs</vt:lpstr>
      <vt:lpstr>messagebox.cs</vt:lpstr>
      <vt:lpstr>Messagebox function</vt:lpstr>
      <vt:lpstr>WINDOWS API</vt:lpstr>
      <vt:lpstr>Exercise 2: messagebox</vt:lpstr>
      <vt:lpstr>Lab 2</vt:lpstr>
      <vt:lpstr>SHELLCODE?</vt:lpstr>
      <vt:lpstr>SHELLCODE execution</vt:lpstr>
      <vt:lpstr>Meterpreter’s shellcode</vt:lpstr>
      <vt:lpstr>Meterpreter’s shellcode</vt:lpstr>
      <vt:lpstr>Exercise 1: generate shellcode with msfvenom</vt:lpstr>
      <vt:lpstr>Meterpreter’s shellcode</vt:lpstr>
      <vt:lpstr>Basic shellcode loader</vt:lpstr>
      <vt:lpstr>Basic shellcode loader</vt:lpstr>
      <vt:lpstr>Basic shellcode loader</vt:lpstr>
      <vt:lpstr>Exercise 2: basic shellcode loader</vt:lpstr>
      <vt:lpstr>Basic shellcode loader</vt:lpstr>
      <vt:lpstr>Basic shellcode injector</vt:lpstr>
      <vt:lpstr>Basic shellcode injector</vt:lpstr>
      <vt:lpstr>Basic shellcode injector</vt:lpstr>
      <vt:lpstr>Exercise 3: basic shellcode injector</vt:lpstr>
      <vt:lpstr>Basic shellcode injector</vt:lpstr>
      <vt:lpstr>Lab 3</vt:lpstr>
      <vt:lpstr>Av evasion techniques</vt:lpstr>
      <vt:lpstr>Xor encryption</vt:lpstr>
      <vt:lpstr>Exercise 1: av evasion with strings and shellcode obfuscation</vt:lpstr>
      <vt:lpstr>Timing evasion</vt:lpstr>
      <vt:lpstr>Exercise 2: av evasion with obfuscation and sleep delay</vt:lpstr>
      <vt:lpstr>EDR evasion techniques</vt:lpstr>
      <vt:lpstr>meterpreter detected :( Why?</vt:lpstr>
      <vt:lpstr>Exercise 3: modifying behavior</vt:lpstr>
      <vt:lpstr>p/Invoke disadvantages</vt:lpstr>
      <vt:lpstr>d/invoke</vt:lpstr>
      <vt:lpstr>Exercise 4: edr evasion with d/invoke</vt:lpstr>
      <vt:lpstr>P/Invoke vs d/invoke (CFF Explorer)</vt:lpstr>
      <vt:lpstr>P/Invoke vs d/invoke (Api Monitor)</vt:lpstr>
      <vt:lpstr>conclusions</vt:lpstr>
      <vt:lpstr>Links &amp; resources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AV/EDR EVASION FOR PENTESTERS</dc:title>
  <cp:lastModifiedBy>cha0x</cp:lastModifiedBy>
  <cp:revision>113</cp:revision>
  <dcterms:modified xsi:type="dcterms:W3CDTF">2022-10-23T22:11:44Z</dcterms:modified>
</cp:coreProperties>
</file>